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51" r:id="rId2"/>
    <p:sldId id="562" r:id="rId3"/>
    <p:sldId id="564" r:id="rId4"/>
    <p:sldId id="571" r:id="rId5"/>
    <p:sldId id="573" r:id="rId6"/>
    <p:sldId id="565" r:id="rId7"/>
    <p:sldId id="572" r:id="rId8"/>
    <p:sldId id="574" r:id="rId9"/>
    <p:sldId id="5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9" autoAdjust="0"/>
    <p:restoredTop sz="94660"/>
  </p:normalViewPr>
  <p:slideViewPr>
    <p:cSldViewPr snapToGrid="0">
      <p:cViewPr varScale="1">
        <p:scale>
          <a:sx n="78" d="100"/>
          <a:sy n="78"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FF2E-C41B-4FE4-95AA-2AC2633A9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D5BEE8-26BF-405D-880B-EA1855E35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E48FC0-AE9B-45EB-B313-53779720F087}"/>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956CF230-0C99-43A0-937E-D126C437B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82038E-AD2E-4E64-971C-ED6597DC4EFC}"/>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314795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3900-096B-4205-AB54-51DE98DFAE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AFE55-86EF-40F9-814D-B9D8A01CB6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0FB4B3-7826-4641-AE08-2042212A94DB}"/>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900299BC-5C2E-412D-9AA0-CE13A44831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45E465-D7C8-4630-8EA1-653AEBBBD38F}"/>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3517162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2BEDA0-C233-4753-B53E-6706B46E38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EE7B18-EFCB-4D1A-B888-4818D6EFF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F1D51-7AC0-4F78-9FB4-941BE7A999D2}"/>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FC178ACF-C91F-41A4-83FA-73DC3DF2FC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48D6D-1874-4D1D-9B3D-210FAE16366D}"/>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251578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0B3-D0AA-4E33-9BB7-7250085711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0FE64C-7E90-4C00-93B3-03C0D0690E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34C4F5-7AC8-49A3-978C-9282D87A75DF}"/>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64ADD27F-4216-45F6-8596-BDC8D74B2C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A76265-1082-4498-A4CD-D29F8CD5DCC1}"/>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295945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9A2F-06AB-4B17-A56C-D57EAA80D5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B02B73-3723-4E1C-8AC6-E98E25E55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158BBC-F063-463A-BA93-483D2D264745}"/>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DEF2CBF5-4FED-45D1-9BAB-EE33D812B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93F230-C526-4C76-A409-AC60F4CB6AAA}"/>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159040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D18B-ECC6-45E0-8702-7796708790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F7D92C-8806-4D25-BB71-BA10D2EC3B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A194D0-6F9D-4C7F-81D6-AEB0D9B7DD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648B42-CC67-40BA-A755-C6F21CEB13E9}"/>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6" name="Footer Placeholder 5">
            <a:extLst>
              <a:ext uri="{FF2B5EF4-FFF2-40B4-BE49-F238E27FC236}">
                <a16:creationId xmlns:a16="http://schemas.microsoft.com/office/drawing/2014/main" id="{E4A97C3A-CD52-4296-8A97-82D64BACF8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02F72E-DDD8-4C77-9D95-A17EE5E0D07C}"/>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110813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3E65-7902-4440-A09D-76723D8584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598BB5-D71F-4502-8A7F-C08FCC10BD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41AD2C-2AC7-4276-9776-B4800B9F20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2FF97D-7A2E-4782-A6D4-F175D07EF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95452-7AE6-42F8-9E45-7EEB2ED4DC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DED29F-FA98-41F4-B16C-4701A52C99BF}"/>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8" name="Footer Placeholder 7">
            <a:extLst>
              <a:ext uri="{FF2B5EF4-FFF2-40B4-BE49-F238E27FC236}">
                <a16:creationId xmlns:a16="http://schemas.microsoft.com/office/drawing/2014/main" id="{236663C4-C070-465A-8BBF-0471D2720D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7C4B76-0F7A-4F53-9067-500107A91737}"/>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25753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E3D0-6CD8-4324-88D5-DAB0A766B5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3C0E10-2CAD-46BD-B091-F7D0933390C5}"/>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4" name="Footer Placeholder 3">
            <a:extLst>
              <a:ext uri="{FF2B5EF4-FFF2-40B4-BE49-F238E27FC236}">
                <a16:creationId xmlns:a16="http://schemas.microsoft.com/office/drawing/2014/main" id="{C319DD4C-69DD-4DB0-B9E7-B703605B27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5B0737-F205-45F3-B7FC-E9B1B6149215}"/>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341342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914E1-740A-4BDC-9E12-78EF289BB274}"/>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3" name="Footer Placeholder 2">
            <a:extLst>
              <a:ext uri="{FF2B5EF4-FFF2-40B4-BE49-F238E27FC236}">
                <a16:creationId xmlns:a16="http://schemas.microsoft.com/office/drawing/2014/main" id="{9D8D9F50-0109-4A86-9D28-B4B0278737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947398B-80E9-47DB-B499-ACCA7C896505}"/>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390540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272C-7C7D-4EDB-97EB-9CC8155714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92A8A8-EA0E-48D8-BAC9-AB379A411E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F8921D-48FE-4BC8-92E1-7B807C29E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65592-D643-433A-A4F3-E80EAC364CFF}"/>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6" name="Footer Placeholder 5">
            <a:extLst>
              <a:ext uri="{FF2B5EF4-FFF2-40B4-BE49-F238E27FC236}">
                <a16:creationId xmlns:a16="http://schemas.microsoft.com/office/drawing/2014/main" id="{E60E83DD-6F9C-4223-9822-1BCAEA8AF2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A50B9-8842-4349-BD26-FBFEB4572128}"/>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233992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FE07-2575-4284-84A1-86902974B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4ABE4A3-22DB-45E5-9087-5068DE41EF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EF881B-AC4F-4FE2-A1D0-E5CDDFF8F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638BD-5F9E-40CC-BB87-DF9A014037CD}"/>
              </a:ext>
            </a:extLst>
          </p:cNvPr>
          <p:cNvSpPr>
            <a:spLocks noGrp="1"/>
          </p:cNvSpPr>
          <p:nvPr>
            <p:ph type="dt" sz="half" idx="10"/>
          </p:nvPr>
        </p:nvSpPr>
        <p:spPr/>
        <p:txBody>
          <a:bodyPr/>
          <a:lstStyle/>
          <a:p>
            <a:fld id="{05A620B9-3437-4B94-8CA2-79AB75A55080}" type="datetimeFigureOut">
              <a:rPr lang="en-IN" smtClean="0"/>
              <a:t>03-07-2022</a:t>
            </a:fld>
            <a:endParaRPr lang="en-IN"/>
          </a:p>
        </p:txBody>
      </p:sp>
      <p:sp>
        <p:nvSpPr>
          <p:cNvPr id="6" name="Footer Placeholder 5">
            <a:extLst>
              <a:ext uri="{FF2B5EF4-FFF2-40B4-BE49-F238E27FC236}">
                <a16:creationId xmlns:a16="http://schemas.microsoft.com/office/drawing/2014/main" id="{5C2C633E-F6C1-4F10-B076-BCCD8FEFA9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FBA78B-DFE5-479C-8732-CAE0471B96BD}"/>
              </a:ext>
            </a:extLst>
          </p:cNvPr>
          <p:cNvSpPr>
            <a:spLocks noGrp="1"/>
          </p:cNvSpPr>
          <p:nvPr>
            <p:ph type="sldNum" sz="quarter" idx="12"/>
          </p:nvPr>
        </p:nvSpPr>
        <p:spPr/>
        <p:txBody>
          <a:bodyPr/>
          <a:lstStyle/>
          <a:p>
            <a:fld id="{E59375D6-649A-4CDF-BF2B-EBBF8D6512E0}" type="slidenum">
              <a:rPr lang="en-IN" smtClean="0"/>
              <a:t>‹#›</a:t>
            </a:fld>
            <a:endParaRPr lang="en-IN"/>
          </a:p>
        </p:txBody>
      </p:sp>
    </p:spTree>
    <p:extLst>
      <p:ext uri="{BB962C8B-B14F-4D97-AF65-F5344CB8AC3E}">
        <p14:creationId xmlns:p14="http://schemas.microsoft.com/office/powerpoint/2010/main" val="369729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F5F75A-3E07-4D3A-81D8-50EDDE2D2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FC6EEE-4332-4AFB-B22F-EB6CCD76C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770563-5250-445C-B706-ABB9454DC9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620B9-3437-4B94-8CA2-79AB75A55080}" type="datetimeFigureOut">
              <a:rPr lang="en-IN" smtClean="0"/>
              <a:t>03-07-2022</a:t>
            </a:fld>
            <a:endParaRPr lang="en-IN"/>
          </a:p>
        </p:txBody>
      </p:sp>
      <p:sp>
        <p:nvSpPr>
          <p:cNvPr id="5" name="Footer Placeholder 4">
            <a:extLst>
              <a:ext uri="{FF2B5EF4-FFF2-40B4-BE49-F238E27FC236}">
                <a16:creationId xmlns:a16="http://schemas.microsoft.com/office/drawing/2014/main" id="{45CD37A5-72EB-42DA-BD4A-2D7731105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15497E-F694-40C3-A48B-8E8143940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375D6-649A-4CDF-BF2B-EBBF8D6512E0}" type="slidenum">
              <a:rPr lang="en-IN" smtClean="0"/>
              <a:t>‹#›</a:t>
            </a:fld>
            <a:endParaRPr lang="en-IN"/>
          </a:p>
        </p:txBody>
      </p:sp>
    </p:spTree>
    <p:extLst>
      <p:ext uri="{BB962C8B-B14F-4D97-AF65-F5344CB8AC3E}">
        <p14:creationId xmlns:p14="http://schemas.microsoft.com/office/powerpoint/2010/main" val="164637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EEAC5F79-9D9A-4015-BD35-AE84D8435728}"/>
              </a:ext>
            </a:extLst>
          </p:cNvPr>
          <p:cNvSpPr/>
          <p:nvPr/>
        </p:nvSpPr>
        <p:spPr>
          <a:xfrm flipV="1">
            <a:off x="10101999" y="3617958"/>
            <a:ext cx="1162050" cy="1040130"/>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a:defRPr/>
            </a:pPr>
            <a:endParaRPr lang="en-ID" sz="2160" kern="0" dirty="0">
              <a:solidFill>
                <a:srgbClr val="FFFFFF"/>
              </a:solidFill>
              <a:latin typeface="Bahnschrift" panose="020B0502040204020203" pitchFamily="34" charset="0"/>
            </a:endParaRPr>
          </a:p>
        </p:txBody>
      </p:sp>
      <p:sp>
        <p:nvSpPr>
          <p:cNvPr id="3079" name="Diamond 6">
            <a:extLst>
              <a:ext uri="{FF2B5EF4-FFF2-40B4-BE49-F238E27FC236}">
                <a16:creationId xmlns:a16="http://schemas.microsoft.com/office/drawing/2014/main" id="{C68716E4-A4AE-4D54-9452-2D8DE12FEE33}"/>
              </a:ext>
            </a:extLst>
          </p:cNvPr>
          <p:cNvSpPr>
            <a:spLocks noChangeArrowheads="1"/>
          </p:cNvSpPr>
          <p:nvPr/>
        </p:nvSpPr>
        <p:spPr bwMode="auto">
          <a:xfrm>
            <a:off x="851536" y="1522096"/>
            <a:ext cx="2186940" cy="2903220"/>
          </a:xfrm>
          <a:custGeom>
            <a:avLst/>
            <a:gdLst>
              <a:gd name="T0" fmla="*/ 1024905 w 2430463"/>
              <a:gd name="T1" fmla="*/ 1017984 h 3225800"/>
              <a:gd name="T2" fmla="*/ 680147 w 2430463"/>
              <a:gd name="T3" fmla="*/ 1360885 h 3225800"/>
              <a:gd name="T4" fmla="*/ 0 w 2430463"/>
              <a:gd name="T5" fmla="*/ 680442 h 3225800"/>
              <a:gd name="T6" fmla="*/ 680147 w 2430463"/>
              <a:gd name="T7" fmla="*/ 0 h 3225800"/>
              <a:gd name="T8" fmla="*/ 1024905 w 2430463"/>
              <a:gd name="T9" fmla="*/ 344909 h 3225800"/>
              <a:gd name="T10" fmla="*/ 0 60000 65536"/>
              <a:gd name="T11" fmla="*/ 0 60000 65536"/>
              <a:gd name="T12" fmla="*/ 0 60000 65536"/>
              <a:gd name="T13" fmla="*/ 0 60000 65536"/>
              <a:gd name="T14" fmla="*/ 0 60000 65536"/>
              <a:gd name="T15" fmla="*/ 0 w 2430463"/>
              <a:gd name="T16" fmla="*/ 0 h 3225800"/>
              <a:gd name="T17" fmla="*/ 2430463 w 2430463"/>
              <a:gd name="T18" fmla="*/ 3225800 h 3225800"/>
            </a:gdLst>
            <a:ahLst/>
            <a:cxnLst>
              <a:cxn ang="T10">
                <a:pos x="T0" y="T1"/>
              </a:cxn>
              <a:cxn ang="T11">
                <a:pos x="T2" y="T3"/>
              </a:cxn>
              <a:cxn ang="T12">
                <a:pos x="T4" y="T5"/>
              </a:cxn>
              <a:cxn ang="T13">
                <a:pos x="T6" y="T7"/>
              </a:cxn>
              <a:cxn ang="T14">
                <a:pos x="T8" y="T9"/>
              </a:cxn>
            </a:cxnLst>
            <a:rect l="T15" t="T16" r="T17" b="T18"/>
            <a:pathLst>
              <a:path w="2430463" h="3225800">
                <a:moveTo>
                  <a:pt x="2430463" y="2413000"/>
                </a:moveTo>
                <a:lnTo>
                  <a:pt x="1612900" y="3225800"/>
                </a:lnTo>
                <a:lnTo>
                  <a:pt x="0" y="1612900"/>
                </a:lnTo>
                <a:lnTo>
                  <a:pt x="1612900" y="0"/>
                </a:lnTo>
                <a:lnTo>
                  <a:pt x="2430463" y="817563"/>
                </a:lnTo>
              </a:path>
            </a:pathLst>
          </a:custGeom>
          <a:noFill/>
          <a:ln w="381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sz="2160">
              <a:latin typeface="Bahnschrift" panose="020B0502040204020203" pitchFamily="34" charset="0"/>
            </a:endParaRPr>
          </a:p>
        </p:txBody>
      </p:sp>
      <p:pic>
        <p:nvPicPr>
          <p:cNvPr id="3083" name="Picture 2" descr="http://www.shikshapath.com/wp-content/uploads/2019/01/Galgotias-University.jpg">
            <a:extLst>
              <a:ext uri="{FF2B5EF4-FFF2-40B4-BE49-F238E27FC236}">
                <a16:creationId xmlns:a16="http://schemas.microsoft.com/office/drawing/2014/main" id="{97F5E814-3B94-49C1-8850-D563C3313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94002" cy="12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TextBox 19">
            <a:extLst>
              <a:ext uri="{FF2B5EF4-FFF2-40B4-BE49-F238E27FC236}">
                <a16:creationId xmlns:a16="http://schemas.microsoft.com/office/drawing/2014/main" id="{A900CBE5-450E-414B-9A1A-ED87C2FCE499}"/>
              </a:ext>
            </a:extLst>
          </p:cNvPr>
          <p:cNvSpPr txBox="1">
            <a:spLocks noChangeArrowheads="1"/>
          </p:cNvSpPr>
          <p:nvPr/>
        </p:nvSpPr>
        <p:spPr bwMode="auto">
          <a:xfrm>
            <a:off x="935109" y="4856704"/>
            <a:ext cx="58116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920" b="1" dirty="0">
                <a:latin typeface="Bahnschrift" panose="020B0502040204020203" pitchFamily="34" charset="0"/>
                <a:cs typeface="Times New Roman" panose="02020603050405020304" pitchFamily="18" charset="0"/>
              </a:rPr>
              <a:t>Submitted By:</a:t>
            </a:r>
            <a:endParaRPr lang="en-US" altLang="en-US" sz="1920" b="1" dirty="0">
              <a:solidFill>
                <a:srgbClr val="7030A0"/>
              </a:solidFill>
              <a:latin typeface="Bahnschrift" panose="020B0502040204020203" pitchFamily="34" charset="0"/>
              <a:cs typeface="Times New Roman" panose="02020603050405020304" pitchFamily="18" charset="0"/>
            </a:endParaRPr>
          </a:p>
          <a:p>
            <a:pPr eaLnBrk="1" hangingPunct="1">
              <a:lnSpc>
                <a:spcPct val="100000"/>
              </a:lnSpc>
              <a:spcBef>
                <a:spcPct val="0"/>
              </a:spcBef>
              <a:buNone/>
            </a:pPr>
            <a:r>
              <a:rPr lang="en-US" altLang="en-US" sz="1920" b="1" dirty="0">
                <a:solidFill>
                  <a:srgbClr val="7030A0"/>
                </a:solidFill>
                <a:latin typeface="Bahnschrift" panose="020B0502040204020203" pitchFamily="34" charset="0"/>
                <a:cs typeface="Times New Roman" panose="02020603050405020304" pitchFamily="18" charset="0"/>
              </a:rPr>
              <a:t> </a:t>
            </a:r>
            <a:r>
              <a:rPr lang="en-US" altLang="en-US" sz="1920" b="1" dirty="0">
                <a:solidFill>
                  <a:srgbClr val="FF0000"/>
                </a:solidFill>
                <a:latin typeface="Bahnschrift" panose="020B0502040204020203" pitchFamily="34" charset="0"/>
                <a:cs typeface="Times New Roman" panose="02020603050405020304" pitchFamily="18" charset="0"/>
              </a:rPr>
              <a:t>1. Aviral Gaurav                        21SCSE1300029</a:t>
            </a:r>
          </a:p>
          <a:p>
            <a:pPr eaLnBrk="1" hangingPunct="1">
              <a:lnSpc>
                <a:spcPct val="100000"/>
              </a:lnSpc>
              <a:spcBef>
                <a:spcPct val="0"/>
              </a:spcBef>
              <a:buNone/>
            </a:pPr>
            <a:r>
              <a:rPr lang="en-US" altLang="en-US" sz="1920" b="1" dirty="0">
                <a:solidFill>
                  <a:srgbClr val="FF0000"/>
                </a:solidFill>
                <a:latin typeface="Bahnschrift" panose="020B0502040204020203" pitchFamily="34" charset="0"/>
                <a:cs typeface="Times New Roman" panose="02020603050405020304" pitchFamily="18" charset="0"/>
              </a:rPr>
              <a:t>2. Deepansh Bhatia                   21SCSE1011677</a:t>
            </a:r>
          </a:p>
          <a:p>
            <a:pPr eaLnBrk="1" hangingPunct="1">
              <a:lnSpc>
                <a:spcPct val="100000"/>
              </a:lnSpc>
              <a:spcBef>
                <a:spcPct val="0"/>
              </a:spcBef>
              <a:buNone/>
            </a:pPr>
            <a:r>
              <a:rPr lang="en-US" altLang="en-US" sz="1920" b="1" dirty="0">
                <a:solidFill>
                  <a:srgbClr val="FF0000"/>
                </a:solidFill>
                <a:latin typeface="Bahnschrift" panose="020B0502040204020203" pitchFamily="34" charset="0"/>
                <a:cs typeface="Times New Roman" panose="02020603050405020304" pitchFamily="18" charset="0"/>
              </a:rPr>
              <a:t>3. Neeraj Singh                          21SCSE1011675</a:t>
            </a:r>
          </a:p>
          <a:p>
            <a:pPr eaLnBrk="1" hangingPunct="1">
              <a:lnSpc>
                <a:spcPct val="100000"/>
              </a:lnSpc>
              <a:spcBef>
                <a:spcPct val="0"/>
              </a:spcBef>
              <a:buNone/>
            </a:pPr>
            <a:r>
              <a:rPr lang="en-US" altLang="en-US" sz="1920" b="1" dirty="0">
                <a:solidFill>
                  <a:srgbClr val="FF0000"/>
                </a:solidFill>
                <a:latin typeface="Bahnschrift" panose="020B0502040204020203" pitchFamily="34" charset="0"/>
                <a:cs typeface="Times New Roman" panose="02020603050405020304" pitchFamily="18" charset="0"/>
              </a:rPr>
              <a:t>4. Abhinav Kumar Choudhary   21SCSE1011615</a:t>
            </a:r>
          </a:p>
        </p:txBody>
      </p:sp>
      <p:sp>
        <p:nvSpPr>
          <p:cNvPr id="11" name="Title 1">
            <a:extLst>
              <a:ext uri="{FF2B5EF4-FFF2-40B4-BE49-F238E27FC236}">
                <a16:creationId xmlns:a16="http://schemas.microsoft.com/office/drawing/2014/main" id="{DAC808CC-9C3C-4A2B-A401-71C36416D43C}"/>
              </a:ext>
            </a:extLst>
          </p:cNvPr>
          <p:cNvSpPr txBox="1">
            <a:spLocks noChangeArrowheads="1"/>
          </p:cNvSpPr>
          <p:nvPr/>
        </p:nvSpPr>
        <p:spPr>
          <a:xfrm>
            <a:off x="1764633" y="4115"/>
            <a:ext cx="10431482" cy="1118831"/>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Bahnschrift" panose="020B0502040204020203" pitchFamily="34" charset="0"/>
                <a:ea typeface="+mj-ea"/>
                <a:cs typeface="+mj-cs"/>
              </a:rPr>
              <a:t>School of Computer Science Engineering</a:t>
            </a:r>
          </a:p>
          <a:p>
            <a:pPr lvl="0">
              <a:lnSpc>
                <a:spcPct val="90000"/>
              </a:lnSpc>
              <a:spcBef>
                <a:spcPct val="0"/>
              </a:spcBef>
              <a:defRPr/>
            </a:pPr>
            <a:br>
              <a:rPr lang="en-US" altLang="zh-CN" b="1" dirty="0">
                <a:solidFill>
                  <a:schemeClr val="bg1"/>
                </a:solidFill>
                <a:latin typeface="Bahnschrift" panose="020B0502040204020203" pitchFamily="34" charset="0"/>
                <a:ea typeface="+mj-ea"/>
                <a:cs typeface="+mj-cs"/>
              </a:rPr>
            </a:br>
            <a:r>
              <a:rPr lang="en-US" altLang="zh-CN" b="1" dirty="0">
                <a:solidFill>
                  <a:schemeClr val="bg1"/>
                </a:solidFill>
                <a:latin typeface="Bahnschrift" panose="020B0502040204020203" pitchFamily="34" charset="0"/>
                <a:ea typeface="+mj-ea"/>
                <a:cs typeface="+mj-cs"/>
              </a:rPr>
              <a:t>          Subject Name:  Discrete Mathematics                              Subject Code: BBS01T1006 	</a:t>
            </a:r>
            <a:endParaRPr kumimoji="0" lang="zh-CN" altLang="en-US" b="1" i="0" u="none" strike="noStrike" kern="1200" cap="none" spc="0" normalizeH="0" baseline="0" noProof="0" dirty="0">
              <a:ln>
                <a:noFill/>
              </a:ln>
              <a:solidFill>
                <a:schemeClr val="bg1"/>
              </a:solidFill>
              <a:effectLst/>
              <a:uLnTx/>
              <a:uFillTx/>
              <a:latin typeface="Bahnschrift" panose="020B0502040204020203" pitchFamily="34" charset="0"/>
              <a:ea typeface="+mj-ea"/>
              <a:cs typeface="+mj-cs"/>
            </a:endParaRPr>
          </a:p>
        </p:txBody>
      </p:sp>
      <p:sp>
        <p:nvSpPr>
          <p:cNvPr id="13" name="TextBox 12">
            <a:extLst>
              <a:ext uri="{FF2B5EF4-FFF2-40B4-BE49-F238E27FC236}">
                <a16:creationId xmlns:a16="http://schemas.microsoft.com/office/drawing/2014/main" id="{7E35D25E-DA16-42BC-94AB-0535592B8BD7}"/>
              </a:ext>
            </a:extLst>
          </p:cNvPr>
          <p:cNvSpPr txBox="1"/>
          <p:nvPr/>
        </p:nvSpPr>
        <p:spPr>
          <a:xfrm>
            <a:off x="3632942" y="1336468"/>
            <a:ext cx="5355945" cy="461665"/>
          </a:xfrm>
          <a:prstGeom prst="rect">
            <a:avLst/>
          </a:prstGeom>
          <a:noFill/>
        </p:spPr>
        <p:txBody>
          <a:bodyPr wrap="square" rtlCol="0">
            <a:spAutoFit/>
          </a:bodyPr>
          <a:lstStyle/>
          <a:p>
            <a:pPr algn="ctr"/>
            <a:r>
              <a:rPr lang="en-US" sz="2400" b="1" dirty="0">
                <a:latin typeface="Bahnschrift" panose="020B0502040204020203" pitchFamily="34" charset="0"/>
              </a:rPr>
              <a:t>CAT-3 Presentation</a:t>
            </a:r>
          </a:p>
        </p:txBody>
      </p:sp>
      <p:sp>
        <p:nvSpPr>
          <p:cNvPr id="14" name="TextBox 13">
            <a:extLst>
              <a:ext uri="{FF2B5EF4-FFF2-40B4-BE49-F238E27FC236}">
                <a16:creationId xmlns:a16="http://schemas.microsoft.com/office/drawing/2014/main" id="{DECF647D-CED2-4BCC-8DCF-755ECF18F85E}"/>
              </a:ext>
            </a:extLst>
          </p:cNvPr>
          <p:cNvSpPr txBox="1"/>
          <p:nvPr/>
        </p:nvSpPr>
        <p:spPr>
          <a:xfrm>
            <a:off x="580103" y="1905902"/>
            <a:ext cx="11031793" cy="584775"/>
          </a:xfrm>
          <a:prstGeom prst="rect">
            <a:avLst/>
          </a:prstGeom>
          <a:noFill/>
        </p:spPr>
        <p:txBody>
          <a:bodyPr wrap="square">
            <a:spAutoFit/>
          </a:bodyPr>
          <a:lstStyle/>
          <a:p>
            <a:pPr algn="ctr"/>
            <a:r>
              <a:rPr lang="en-US" sz="3200" b="1" dirty="0">
                <a:solidFill>
                  <a:srgbClr val="FF0000"/>
                </a:solidFill>
                <a:latin typeface="Bahnschrift" panose="020B0502040204020203" pitchFamily="34" charset="0"/>
              </a:rPr>
              <a:t>Travelling Salesman Problem</a:t>
            </a:r>
          </a:p>
        </p:txBody>
      </p:sp>
      <p:sp>
        <p:nvSpPr>
          <p:cNvPr id="15" name="Subtitle 2">
            <a:extLst>
              <a:ext uri="{FF2B5EF4-FFF2-40B4-BE49-F238E27FC236}">
                <a16:creationId xmlns:a16="http://schemas.microsoft.com/office/drawing/2014/main" id="{57662FA5-F324-401C-906F-23172F67848F}"/>
              </a:ext>
            </a:extLst>
          </p:cNvPr>
          <p:cNvSpPr txBox="1">
            <a:spLocks/>
          </p:cNvSpPr>
          <p:nvPr/>
        </p:nvSpPr>
        <p:spPr>
          <a:xfrm>
            <a:off x="3973288" y="2821558"/>
            <a:ext cx="4245422" cy="1316465"/>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indent="0" algn="ctr">
              <a:buNone/>
            </a:pPr>
            <a:r>
              <a:rPr lang="en-US" sz="2000" b="1" dirty="0">
                <a:solidFill>
                  <a:schemeClr val="tx1"/>
                </a:solidFill>
                <a:latin typeface="Bahnschrift" panose="020B0502040204020203" pitchFamily="34" charset="0"/>
                <a:cs typeface="Times New Roman" panose="02020603050405020304" pitchFamily="18" charset="0"/>
              </a:rPr>
              <a:t>Programme Name: CSE</a:t>
            </a:r>
          </a:p>
          <a:p>
            <a:pPr marL="0" indent="0" algn="ctr">
              <a:buNone/>
            </a:pPr>
            <a:r>
              <a:rPr lang="en-US" sz="2000" b="1" dirty="0">
                <a:solidFill>
                  <a:schemeClr val="tx1"/>
                </a:solidFill>
                <a:latin typeface="Bahnschrift" panose="020B0502040204020203" pitchFamily="34" charset="0"/>
                <a:cs typeface="Times New Roman" panose="02020603050405020304" pitchFamily="18" charset="0"/>
              </a:rPr>
              <a:t>Section: 24</a:t>
            </a:r>
          </a:p>
          <a:p>
            <a:pPr marL="0" indent="0" algn="ctr">
              <a:buNone/>
            </a:pPr>
            <a:r>
              <a:rPr lang="en-US" sz="2000" b="1" dirty="0">
                <a:solidFill>
                  <a:schemeClr val="tx1"/>
                </a:solidFill>
                <a:latin typeface="Bahnschrift" panose="020B0502040204020203" pitchFamily="34" charset="0"/>
                <a:cs typeface="Times New Roman" panose="02020603050405020304" pitchFamily="18" charset="0"/>
              </a:rPr>
              <a:t>Session: 2021-2022</a:t>
            </a:r>
          </a:p>
          <a:p>
            <a:pPr marL="0" indent="0" algn="ctr">
              <a:buNone/>
            </a:pPr>
            <a:endParaRPr lang="en-US" sz="2000" b="1" dirty="0">
              <a:solidFill>
                <a:schemeClr val="tx1"/>
              </a:solidFill>
              <a:latin typeface="Bahnschrift" panose="020B0502040204020203" pitchFamily="34" charset="0"/>
              <a:cs typeface="Times New Roman" panose="02020603050405020304" pitchFamily="18" charset="0"/>
            </a:endParaRPr>
          </a:p>
        </p:txBody>
      </p:sp>
      <p:sp>
        <p:nvSpPr>
          <p:cNvPr id="16" name="TextBox 19">
            <a:extLst>
              <a:ext uri="{FF2B5EF4-FFF2-40B4-BE49-F238E27FC236}">
                <a16:creationId xmlns:a16="http://schemas.microsoft.com/office/drawing/2014/main" id="{BC94F173-5698-BF7F-0B97-E0ACBBF2BE54}"/>
              </a:ext>
            </a:extLst>
          </p:cNvPr>
          <p:cNvSpPr txBox="1">
            <a:spLocks noChangeArrowheads="1"/>
          </p:cNvSpPr>
          <p:nvPr/>
        </p:nvSpPr>
        <p:spPr bwMode="auto">
          <a:xfrm>
            <a:off x="7777930" y="5102105"/>
            <a:ext cx="441407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20" b="1" dirty="0">
                <a:latin typeface="Bahnschrift" panose="020B0502040204020203" pitchFamily="34" charset="0"/>
                <a:cs typeface="Times New Roman" panose="02020603050405020304" pitchFamily="18" charset="0"/>
              </a:rPr>
              <a:t>Submitted By:</a:t>
            </a:r>
            <a:endParaRPr lang="en-US" altLang="en-US" sz="1920" b="1" dirty="0">
              <a:solidFill>
                <a:srgbClr val="7030A0"/>
              </a:solidFill>
              <a:latin typeface="Bahnschrift" panose="020B0502040204020203" pitchFamily="34" charset="0"/>
              <a:cs typeface="Times New Roman" panose="02020603050405020304" pitchFamily="18" charset="0"/>
            </a:endParaRPr>
          </a:p>
          <a:p>
            <a:pPr algn="ctr" eaLnBrk="1" hangingPunct="1">
              <a:lnSpc>
                <a:spcPct val="100000"/>
              </a:lnSpc>
              <a:spcBef>
                <a:spcPct val="0"/>
              </a:spcBef>
              <a:buNone/>
            </a:pPr>
            <a:r>
              <a:rPr lang="en-US" altLang="en-US" sz="1920" b="1" dirty="0">
                <a:solidFill>
                  <a:srgbClr val="7030A0"/>
                </a:solidFill>
                <a:latin typeface="Bahnschrift" panose="020B0502040204020203" pitchFamily="34" charset="0"/>
                <a:cs typeface="Times New Roman" panose="02020603050405020304" pitchFamily="18" charset="0"/>
              </a:rPr>
              <a:t> </a:t>
            </a:r>
            <a:r>
              <a:rPr lang="en-US" altLang="en-US" sz="1920" b="1" dirty="0">
                <a:solidFill>
                  <a:srgbClr val="FF0000"/>
                </a:solidFill>
                <a:latin typeface="Bahnschrift" panose="020B0502040204020203" pitchFamily="34" charset="0"/>
                <a:cs typeface="Times New Roman" panose="02020603050405020304" pitchFamily="18" charset="0"/>
              </a:rPr>
              <a:t>Harshita Shekhar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3645074949"/>
              </p:ext>
            </p:extLst>
          </p:nvPr>
        </p:nvGraphicFramePr>
        <p:xfrm>
          <a:off x="737938" y="1385616"/>
          <a:ext cx="10748210" cy="4918931"/>
        </p:xfrm>
        <a:graphic>
          <a:graphicData uri="http://schemas.openxmlformats.org/drawingml/2006/table">
            <a:tbl>
              <a:tblPr firstRow="1" bandRow="1">
                <a:tableStyleId>{5940675A-B579-460E-94D1-54222C63F5DA}</a:tableStyleId>
              </a:tblPr>
              <a:tblGrid>
                <a:gridCol w="10748210">
                  <a:extLst>
                    <a:ext uri="{9D8B030D-6E8A-4147-A177-3AD203B41FA5}">
                      <a16:colId xmlns:a16="http://schemas.microsoft.com/office/drawing/2014/main" val="20000"/>
                    </a:ext>
                  </a:extLst>
                </a:gridCol>
              </a:tblGrid>
              <a:tr h="4918931">
                <a:tc>
                  <a:txBody>
                    <a:bodyPr/>
                    <a:lstStyle/>
                    <a:p>
                      <a:pPr fontAlgn="base"/>
                      <a:endParaRPr lang="en-US" sz="2200" b="0" i="0" kern="1200" dirty="0">
                        <a:solidFill>
                          <a:schemeClr val="tx1"/>
                        </a:solidFill>
                        <a:effectLst/>
                        <a:latin typeface="Bahnschrif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Bahnschrift" panose="020B0502040204020203" pitchFamily="34" charset="0"/>
                        </a:rPr>
                        <a:t>PROBLEM </a:t>
                      </a:r>
                      <a:r>
                        <a:rPr lang="en-US" sz="2000" dirty="0">
                          <a:latin typeface="Bahnschrif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Bahnschrift" panose="020B0502040204020203" pitchFamily="34" charset="0"/>
                        </a:rPr>
                        <a:t>A travelling salesman wishes to visit a number of towns and then return to his starting point. Given the travelling times between towns, how should he plan his itinerary so that he visits each town exactly once and travels in all for as short a time as possible? </a:t>
                      </a:r>
                      <a:endParaRPr lang="en-IN" sz="2000" dirty="0">
                        <a:latin typeface="Bahnschrift" panose="020B0502040204020203" pitchFamily="34" charset="0"/>
                      </a:endParaRPr>
                    </a:p>
                    <a:p>
                      <a:endParaRPr lang="en-US" sz="1600" b="0" i="0" kern="1200" dirty="0">
                        <a:solidFill>
                          <a:schemeClr val="tx1"/>
                        </a:solidFill>
                        <a:effectLst/>
                        <a:latin typeface="Bahnschrift" panose="020B0502040204020203" pitchFamily="34" charset="0"/>
                        <a:ea typeface="+mn-ea"/>
                        <a:cs typeface="+mn-cs"/>
                      </a:endParaRPr>
                    </a:p>
                  </a:txBody>
                  <a:tcPr marL="82286" marR="82286" marT="41148" marB="41148"/>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796717" y="1"/>
            <a:ext cx="10395284"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spcBef>
                <a:spcPct val="0"/>
              </a:spcBef>
              <a:buNone/>
            </a:pPr>
            <a:r>
              <a:rPr lang="en-US" sz="2880" b="1" dirty="0">
                <a:solidFill>
                  <a:schemeClr val="bg1"/>
                </a:solidFill>
                <a:latin typeface="Source Sans Pro" panose="020B0503030403020204" pitchFamily="34" charset="0"/>
              </a:rPr>
              <a:t>PROBLEM STATEMENT </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2</a:t>
            </a:fld>
            <a:endParaRPr lang="en-US" altLang="en-US"/>
          </a:p>
        </p:txBody>
      </p:sp>
      <p:pic>
        <p:nvPicPr>
          <p:cNvPr id="10" name="Picture 9" descr="Chart&#10;&#10;Description automatically generated with medium confidence">
            <a:extLst>
              <a:ext uri="{FF2B5EF4-FFF2-40B4-BE49-F238E27FC236}">
                <a16:creationId xmlns:a16="http://schemas.microsoft.com/office/drawing/2014/main" id="{C9872313-BA1F-4B79-A656-D57A028FE908}"/>
              </a:ext>
            </a:extLst>
          </p:cNvPr>
          <p:cNvPicPr>
            <a:picLocks noChangeAspect="1"/>
          </p:cNvPicPr>
          <p:nvPr/>
        </p:nvPicPr>
        <p:blipFill>
          <a:blip r:embed="rId3"/>
          <a:stretch>
            <a:fillRect/>
          </a:stretch>
        </p:blipFill>
        <p:spPr>
          <a:xfrm>
            <a:off x="3317426" y="3140993"/>
            <a:ext cx="5563558" cy="2920868"/>
          </a:xfrm>
          <a:prstGeom prst="rect">
            <a:avLst/>
          </a:prstGeom>
          <a:ln>
            <a:noFill/>
          </a:ln>
          <a:effectLst>
            <a:softEdge rad="112500"/>
          </a:effectLst>
        </p:spPr>
      </p:pic>
    </p:spTree>
    <p:extLst>
      <p:ext uri="{BB962C8B-B14F-4D97-AF65-F5344CB8AC3E}">
        <p14:creationId xmlns:p14="http://schemas.microsoft.com/office/powerpoint/2010/main" val="261490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919751493"/>
              </p:ext>
            </p:extLst>
          </p:nvPr>
        </p:nvGraphicFramePr>
        <p:xfrm>
          <a:off x="656492" y="1385616"/>
          <a:ext cx="10980616" cy="4952848"/>
        </p:xfrm>
        <a:graphic>
          <a:graphicData uri="http://schemas.openxmlformats.org/drawingml/2006/table">
            <a:tbl>
              <a:tblPr firstRow="1" bandRow="1">
                <a:tableStyleId>{5940675A-B579-460E-94D1-54222C63F5DA}</a:tableStyleId>
              </a:tblPr>
              <a:tblGrid>
                <a:gridCol w="10980616">
                  <a:extLst>
                    <a:ext uri="{9D8B030D-6E8A-4147-A177-3AD203B41FA5}">
                      <a16:colId xmlns:a16="http://schemas.microsoft.com/office/drawing/2014/main" val="20000"/>
                    </a:ext>
                  </a:extLst>
                </a:gridCol>
              </a:tblGrid>
              <a:tr h="4952848">
                <a:tc>
                  <a:txBody>
                    <a:bodyPr/>
                    <a:lstStyle/>
                    <a:p>
                      <a:pPr fontAlgn="base"/>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               </a:t>
                      </a: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80830" cy="116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805354" y="1"/>
            <a:ext cx="10386647"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r>
              <a:rPr lang="en-US" sz="2880" b="1" dirty="0">
                <a:solidFill>
                  <a:schemeClr val="bg1"/>
                </a:solidFill>
                <a:latin typeface="Source Sans Pro" panose="020B0503030403020204" pitchFamily="34" charset="0"/>
              </a:rPr>
              <a:t>LIST OF INSTRUCTION</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3</a:t>
            </a:fld>
            <a:endParaRPr lang="en-US" altLang="en-US"/>
          </a:p>
        </p:txBody>
      </p:sp>
      <p:pic>
        <p:nvPicPr>
          <p:cNvPr id="7" name="Picture 6">
            <a:extLst>
              <a:ext uri="{FF2B5EF4-FFF2-40B4-BE49-F238E27FC236}">
                <a16:creationId xmlns:a16="http://schemas.microsoft.com/office/drawing/2014/main" id="{E40D4982-3433-43EB-BC33-A7C93BA2AF0A}"/>
              </a:ext>
            </a:extLst>
          </p:cNvPr>
          <p:cNvPicPr>
            <a:picLocks noChangeAspect="1"/>
          </p:cNvPicPr>
          <p:nvPr/>
        </p:nvPicPr>
        <p:blipFill rotWithShape="1">
          <a:blip r:embed="rId3"/>
          <a:srcRect l="7571" r="9993" b="3842"/>
          <a:stretch/>
        </p:blipFill>
        <p:spPr>
          <a:xfrm>
            <a:off x="1885977" y="3058360"/>
            <a:ext cx="2889224" cy="2882244"/>
          </a:xfrm>
          <a:prstGeom prst="rect">
            <a:avLst/>
          </a:prstGeom>
        </p:spPr>
      </p:pic>
      <p:sp>
        <p:nvSpPr>
          <p:cNvPr id="21" name="TextBox 20">
            <a:extLst>
              <a:ext uri="{FF2B5EF4-FFF2-40B4-BE49-F238E27FC236}">
                <a16:creationId xmlns:a16="http://schemas.microsoft.com/office/drawing/2014/main" id="{0E4F36A8-640F-48FD-A7AF-4C31FEA9A76D}"/>
              </a:ext>
            </a:extLst>
          </p:cNvPr>
          <p:cNvSpPr txBox="1"/>
          <p:nvPr/>
        </p:nvSpPr>
        <p:spPr>
          <a:xfrm>
            <a:off x="1031630" y="1502199"/>
            <a:ext cx="10027139" cy="1477328"/>
          </a:xfrm>
          <a:prstGeom prst="rect">
            <a:avLst/>
          </a:prstGeom>
          <a:noFill/>
        </p:spPr>
        <p:txBody>
          <a:bodyPr wrap="square" rtlCol="0">
            <a:spAutoFit/>
          </a:bodyPr>
          <a:lstStyle/>
          <a:p>
            <a:r>
              <a:rPr lang="en-US" dirty="0">
                <a:latin typeface="Bahnschrift" panose="020B0502040204020203" pitchFamily="34" charset="0"/>
              </a:rPr>
              <a:t>Here, the nodes represent cities, and the values in each edge denote the distance between one city to another. Let’s assume a salesman starts the journey from the city A. According to TSP, the salesman needs to travel all the cities exactly once and get back to the city A by choosing the shortest path. Here the shortest path means the sum of the distance between each city travelled by the salesman, and it should be less than any other path.</a:t>
            </a:r>
            <a:endParaRPr lang="en-IN" dirty="0">
              <a:latin typeface="Bahnschrift" panose="020B0502040204020203" pitchFamily="34" charset="0"/>
            </a:endParaRPr>
          </a:p>
        </p:txBody>
      </p:sp>
      <p:pic>
        <p:nvPicPr>
          <p:cNvPr id="29" name="Picture 28">
            <a:extLst>
              <a:ext uri="{FF2B5EF4-FFF2-40B4-BE49-F238E27FC236}">
                <a16:creationId xmlns:a16="http://schemas.microsoft.com/office/drawing/2014/main" id="{F62543C7-943D-436F-AF30-158656E4E183}"/>
              </a:ext>
            </a:extLst>
          </p:cNvPr>
          <p:cNvPicPr>
            <a:picLocks noChangeAspect="1"/>
          </p:cNvPicPr>
          <p:nvPr/>
        </p:nvPicPr>
        <p:blipFill>
          <a:blip r:embed="rId4"/>
          <a:stretch>
            <a:fillRect/>
          </a:stretch>
        </p:blipFill>
        <p:spPr>
          <a:xfrm>
            <a:off x="5934059" y="2938585"/>
            <a:ext cx="4515109" cy="3121794"/>
          </a:xfrm>
          <a:prstGeom prst="rect">
            <a:avLst/>
          </a:prstGeom>
        </p:spPr>
      </p:pic>
    </p:spTree>
    <p:extLst>
      <p:ext uri="{BB962C8B-B14F-4D97-AF65-F5344CB8AC3E}">
        <p14:creationId xmlns:p14="http://schemas.microsoft.com/office/powerpoint/2010/main" val="399262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82741663"/>
              </p:ext>
            </p:extLst>
          </p:nvPr>
        </p:nvGraphicFramePr>
        <p:xfrm>
          <a:off x="737938" y="1385616"/>
          <a:ext cx="10748210" cy="4918931"/>
        </p:xfrm>
        <a:graphic>
          <a:graphicData uri="http://schemas.openxmlformats.org/drawingml/2006/table">
            <a:tbl>
              <a:tblPr firstRow="1" bandRow="1">
                <a:tableStyleId>{5940675A-B579-460E-94D1-54222C63F5DA}</a:tableStyleId>
              </a:tblPr>
              <a:tblGrid>
                <a:gridCol w="10748210">
                  <a:extLst>
                    <a:ext uri="{9D8B030D-6E8A-4147-A177-3AD203B41FA5}">
                      <a16:colId xmlns:a16="http://schemas.microsoft.com/office/drawing/2014/main" val="20000"/>
                    </a:ext>
                  </a:extLst>
                </a:gridCol>
              </a:tblGrid>
              <a:tr h="4918931">
                <a:tc>
                  <a:txBody>
                    <a:bodyPr/>
                    <a:lstStyle/>
                    <a:p>
                      <a:endParaRPr lang="en-US" sz="1600" b="0" i="0" kern="1200" dirty="0">
                        <a:solidFill>
                          <a:schemeClr val="tx1"/>
                        </a:solidFill>
                        <a:effectLst/>
                        <a:latin typeface="+mn-lt"/>
                        <a:ea typeface="+mn-ea"/>
                        <a:cs typeface="+mn-cs"/>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716505" y="1"/>
            <a:ext cx="10475496"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spcBef>
                <a:spcPct val="0"/>
              </a:spcBef>
              <a:buNone/>
            </a:pPr>
            <a:r>
              <a:rPr lang="en-US" sz="2880" b="1" dirty="0">
                <a:solidFill>
                  <a:schemeClr val="bg1"/>
                </a:solidFill>
                <a:latin typeface="Source Sans Pro" panose="020B0503030403020204" pitchFamily="34" charset="0"/>
              </a:rPr>
              <a:t> POSSIBLE SOLUTION</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4</a:t>
            </a:fld>
            <a:endParaRPr lang="en-US" altLang="en-US"/>
          </a:p>
        </p:txBody>
      </p:sp>
      <p:pic>
        <p:nvPicPr>
          <p:cNvPr id="7" name="Picture 6">
            <a:extLst>
              <a:ext uri="{FF2B5EF4-FFF2-40B4-BE49-F238E27FC236}">
                <a16:creationId xmlns:a16="http://schemas.microsoft.com/office/drawing/2014/main" id="{B7AA4EFC-A723-44F2-B874-AD2E03BD4801}"/>
              </a:ext>
            </a:extLst>
          </p:cNvPr>
          <p:cNvPicPr>
            <a:picLocks noChangeAspect="1"/>
          </p:cNvPicPr>
          <p:nvPr/>
        </p:nvPicPr>
        <p:blipFill>
          <a:blip r:embed="rId3"/>
          <a:stretch>
            <a:fillRect/>
          </a:stretch>
        </p:blipFill>
        <p:spPr>
          <a:xfrm>
            <a:off x="6729046" y="3933971"/>
            <a:ext cx="4118393" cy="2235447"/>
          </a:xfrm>
          <a:prstGeom prst="rect">
            <a:avLst/>
          </a:prstGeom>
        </p:spPr>
      </p:pic>
      <p:sp>
        <p:nvSpPr>
          <p:cNvPr id="11" name="TextBox 10">
            <a:extLst>
              <a:ext uri="{FF2B5EF4-FFF2-40B4-BE49-F238E27FC236}">
                <a16:creationId xmlns:a16="http://schemas.microsoft.com/office/drawing/2014/main" id="{7F98C4D9-33C9-420F-A423-2DA36BFA44E4}"/>
              </a:ext>
            </a:extLst>
          </p:cNvPr>
          <p:cNvSpPr txBox="1"/>
          <p:nvPr/>
        </p:nvSpPr>
        <p:spPr>
          <a:xfrm>
            <a:off x="930854" y="1540040"/>
            <a:ext cx="10252962" cy="2569934"/>
          </a:xfrm>
          <a:prstGeom prst="rect">
            <a:avLst/>
          </a:prstGeom>
          <a:noFill/>
        </p:spPr>
        <p:txBody>
          <a:bodyPr wrap="square" rtlCol="0">
            <a:spAutoFit/>
          </a:bodyPr>
          <a:lstStyle/>
          <a:p>
            <a:pPr algn="just"/>
            <a:r>
              <a:rPr lang="en-US" sz="1600" dirty="0">
                <a:latin typeface="Bahnschrift" panose="020B0502040204020203" pitchFamily="34" charset="0"/>
                <a:sym typeface="Wingdings" panose="05000000000000000000" pitchFamily="2" charset="2"/>
              </a:rPr>
              <a:t>1) </a:t>
            </a:r>
            <a:r>
              <a:rPr lang="en-US" sz="1600" dirty="0">
                <a:latin typeface="Bahnschrift" panose="020B0502040204020203" pitchFamily="34" charset="0"/>
              </a:rPr>
              <a:t>As We all have studied the Recursive technique, in programming, where the function calls itself, till it reaches to an end. Here, In dynamming programming similar procedure had been  followed which made us to opt this method.</a:t>
            </a:r>
          </a:p>
          <a:p>
            <a:pPr algn="just"/>
            <a:endParaRPr lang="en-US" sz="1600" b="0" i="0" kern="1200" dirty="0">
              <a:solidFill>
                <a:schemeClr val="tx1"/>
              </a:solidFill>
              <a:effectLst/>
              <a:latin typeface="Bahnschrift" panose="020B0502040204020203" pitchFamily="34" charset="0"/>
            </a:endParaRPr>
          </a:p>
          <a:p>
            <a:pPr algn="just"/>
            <a:r>
              <a:rPr lang="en-US" sz="1600" b="0" i="0" kern="1200" dirty="0">
                <a:solidFill>
                  <a:schemeClr val="tx1"/>
                </a:solidFill>
                <a:effectLst/>
                <a:latin typeface="Bahnschrift" panose="020B0502040204020203" pitchFamily="34" charset="0"/>
              </a:rPr>
              <a:t>2) Here, what we have to do,</a:t>
            </a:r>
          </a:p>
          <a:p>
            <a:pPr algn="just"/>
            <a:r>
              <a:rPr lang="en-US" sz="1600" b="0" i="0" kern="1200" dirty="0">
                <a:solidFill>
                  <a:schemeClr val="tx1"/>
                </a:solidFill>
                <a:effectLst/>
                <a:latin typeface="Bahnschrift" panose="020B0502040204020203" pitchFamily="34" charset="0"/>
              </a:rPr>
              <a:t>We are provided with the set of 4 cities and we have to calculate the possible shortest Route or Distance.</a:t>
            </a:r>
          </a:p>
          <a:p>
            <a:pPr algn="just"/>
            <a:r>
              <a:rPr lang="en-US" sz="1600" b="0" i="0" kern="1200" dirty="0">
                <a:solidFill>
                  <a:schemeClr val="tx1"/>
                </a:solidFill>
                <a:effectLst/>
                <a:latin typeface="Bahnschrift" panose="020B0502040204020203" pitchFamily="34" charset="0"/>
              </a:rPr>
              <a:t>The Condition to be noted is the salesman visits every city exactly once and then return to starting point .</a:t>
            </a:r>
          </a:p>
          <a:p>
            <a:pPr algn="just"/>
            <a:r>
              <a:rPr lang="en-US" sz="1600" b="0" i="0" kern="1200" dirty="0">
                <a:solidFill>
                  <a:schemeClr val="tx1"/>
                </a:solidFill>
                <a:effectLst/>
                <a:latin typeface="Bahnschrift" panose="020B0502040204020203" pitchFamily="34" charset="0"/>
              </a:rPr>
              <a:t>So, we are using the </a:t>
            </a:r>
            <a:r>
              <a:rPr lang="en-US" sz="1700" b="0" i="0" kern="1200" dirty="0">
                <a:solidFill>
                  <a:schemeClr val="tx1"/>
                </a:solidFill>
                <a:effectLst/>
                <a:latin typeface="Bahnschrift" panose="020B0502040204020203" pitchFamily="34" charset="0"/>
              </a:rPr>
              <a:t>concept</a:t>
            </a:r>
            <a:r>
              <a:rPr lang="en-US" sz="1600" b="0" i="0" kern="1200" dirty="0">
                <a:solidFill>
                  <a:schemeClr val="tx1"/>
                </a:solidFill>
                <a:effectLst/>
                <a:latin typeface="Bahnschrift" panose="020B0502040204020203" pitchFamily="34" charset="0"/>
              </a:rPr>
              <a:t> of </a:t>
            </a:r>
            <a:r>
              <a:rPr lang="en-US" sz="1600" b="1" i="0" kern="1200" dirty="0">
                <a:solidFill>
                  <a:schemeClr val="tx1"/>
                </a:solidFill>
                <a:effectLst/>
                <a:latin typeface="Bahnschrift" panose="020B0502040204020203" pitchFamily="34" charset="0"/>
              </a:rPr>
              <a:t>Dynamic calculation </a:t>
            </a:r>
            <a:r>
              <a:rPr lang="en-US" sz="1600" b="0" i="0" kern="1200" dirty="0">
                <a:solidFill>
                  <a:schemeClr val="tx1"/>
                </a:solidFill>
                <a:effectLst/>
                <a:latin typeface="Bahnschrift" panose="020B0502040204020203" pitchFamily="34" charset="0"/>
              </a:rPr>
              <a:t>(Tree method), in order to calculate the shortest distance.</a:t>
            </a:r>
          </a:p>
          <a:p>
            <a:endParaRPr lang="en-US" sz="1600" b="0" i="0" kern="1200" dirty="0">
              <a:solidFill>
                <a:schemeClr val="tx1"/>
              </a:solidFill>
              <a:effectLst/>
              <a:latin typeface="Bahnschrift" panose="020B0502040204020203" pitchFamily="34" charset="0"/>
            </a:endParaRPr>
          </a:p>
        </p:txBody>
      </p:sp>
      <p:sp>
        <p:nvSpPr>
          <p:cNvPr id="14" name="TextBox 13">
            <a:extLst>
              <a:ext uri="{FF2B5EF4-FFF2-40B4-BE49-F238E27FC236}">
                <a16:creationId xmlns:a16="http://schemas.microsoft.com/office/drawing/2014/main" id="{E7F6BB9B-7019-41DD-BFE3-4CAB95B8E902}"/>
              </a:ext>
            </a:extLst>
          </p:cNvPr>
          <p:cNvSpPr txBox="1"/>
          <p:nvPr/>
        </p:nvSpPr>
        <p:spPr>
          <a:xfrm>
            <a:off x="0" y="4342475"/>
            <a:ext cx="6064738" cy="1400383"/>
          </a:xfrm>
          <a:prstGeom prst="rect">
            <a:avLst/>
          </a:prstGeom>
          <a:noFill/>
        </p:spPr>
        <p:txBody>
          <a:bodyPr wrap="square" rtlCol="0">
            <a:spAutoFit/>
          </a:bodyPr>
          <a:lstStyle/>
          <a:p>
            <a:pPr lvl="2"/>
            <a:r>
              <a:rPr lang="en-US" sz="1700" dirty="0">
                <a:latin typeface="Bahnschrift" panose="020B0502040204020203" pitchFamily="34" charset="0"/>
              </a:rPr>
              <a:t>3) It is basically a branch type structure where we will be calculating via different nodes. Dynamic calculation/programming basically an optimization over plane recursion. Here, we will notice repeated calls for same input.</a:t>
            </a:r>
            <a:endParaRPr lang="en-IN" sz="1700" dirty="0">
              <a:latin typeface="Bahnschrift" panose="020B0502040204020203" pitchFamily="34" charset="0"/>
            </a:endParaRPr>
          </a:p>
        </p:txBody>
      </p:sp>
    </p:spTree>
    <p:extLst>
      <p:ext uri="{BB962C8B-B14F-4D97-AF65-F5344CB8AC3E}">
        <p14:creationId xmlns:p14="http://schemas.microsoft.com/office/powerpoint/2010/main" val="203964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2218579698"/>
              </p:ext>
            </p:extLst>
          </p:nvPr>
        </p:nvGraphicFramePr>
        <p:xfrm>
          <a:off x="664308" y="1471585"/>
          <a:ext cx="10894646" cy="4952848"/>
        </p:xfrm>
        <a:graphic>
          <a:graphicData uri="http://schemas.openxmlformats.org/drawingml/2006/table">
            <a:tbl>
              <a:tblPr firstRow="1" bandRow="1">
                <a:tableStyleId>{5940675A-B579-460E-94D1-54222C63F5DA}</a:tableStyleId>
              </a:tblPr>
              <a:tblGrid>
                <a:gridCol w="10894646">
                  <a:extLst>
                    <a:ext uri="{9D8B030D-6E8A-4147-A177-3AD203B41FA5}">
                      <a16:colId xmlns:a16="http://schemas.microsoft.com/office/drawing/2014/main" val="20000"/>
                    </a:ext>
                  </a:extLst>
                </a:gridCol>
              </a:tblGrid>
              <a:tr h="4952848">
                <a:tc>
                  <a:txBody>
                    <a:bodyPr/>
                    <a:lstStyle/>
                    <a:p>
                      <a:pPr fontAlgn="base"/>
                      <a:r>
                        <a:rPr lang="en-US" sz="2200" b="0" i="0" kern="1200" dirty="0">
                          <a:solidFill>
                            <a:schemeClr val="tx1"/>
                          </a:solidFill>
                          <a:effectLst/>
                          <a:latin typeface="+mn-lt"/>
                          <a:ea typeface="+mn-ea"/>
                          <a:cs typeface="+mn-cs"/>
                        </a:rPr>
                        <a:t>                                                         </a:t>
                      </a:r>
                    </a:p>
                    <a:p>
                      <a:endParaRPr lang="en-US" sz="1600" b="0" i="0" kern="1200" dirty="0">
                        <a:solidFill>
                          <a:schemeClr val="tx1"/>
                        </a:solidFill>
                        <a:effectLst/>
                        <a:latin typeface="+mn-lt"/>
                        <a:ea typeface="+mn-ea"/>
                        <a:cs typeface="+mn-cs"/>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957137" y="1"/>
            <a:ext cx="10234863"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r>
              <a:rPr lang="en-US" sz="2880" b="1" dirty="0">
                <a:solidFill>
                  <a:schemeClr val="bg1"/>
                </a:solidFill>
                <a:latin typeface="Source Sans Pro" panose="020B0503030403020204" pitchFamily="34" charset="0"/>
              </a:rPr>
              <a:t>FORMULA </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5</a:t>
            </a:fld>
            <a:endParaRPr lang="en-US" altLang="en-US"/>
          </a:p>
        </p:txBody>
      </p:sp>
      <p:sp>
        <p:nvSpPr>
          <p:cNvPr id="3" name="TextBox 2">
            <a:extLst>
              <a:ext uri="{FF2B5EF4-FFF2-40B4-BE49-F238E27FC236}">
                <a16:creationId xmlns:a16="http://schemas.microsoft.com/office/drawing/2014/main" id="{729DD21E-6366-4BB8-A796-2DE685BFF668}"/>
              </a:ext>
            </a:extLst>
          </p:cNvPr>
          <p:cNvSpPr txBox="1"/>
          <p:nvPr/>
        </p:nvSpPr>
        <p:spPr>
          <a:xfrm>
            <a:off x="1086338" y="1969477"/>
            <a:ext cx="5556739" cy="923330"/>
          </a:xfrm>
          <a:prstGeom prst="rect">
            <a:avLst/>
          </a:prstGeom>
          <a:noFill/>
        </p:spPr>
        <p:txBody>
          <a:bodyPr wrap="square" rtlCol="0">
            <a:spAutoFit/>
          </a:bodyPr>
          <a:lstStyle/>
          <a:p>
            <a:r>
              <a:rPr lang="en-US" dirty="0">
                <a:latin typeface="Bahnschrift" panose="020B0502040204020203" pitchFamily="34" charset="0"/>
              </a:rPr>
              <a:t>Here, we are going to discuss “</a:t>
            </a:r>
            <a:r>
              <a:rPr lang="en-US" dirty="0">
                <a:solidFill>
                  <a:schemeClr val="accent1"/>
                </a:solidFill>
                <a:latin typeface="Bahnschrift" panose="020B0502040204020203" pitchFamily="34" charset="0"/>
              </a:rPr>
              <a:t>Route Traversing Method</a:t>
            </a:r>
            <a:r>
              <a:rPr lang="en-US" dirty="0">
                <a:latin typeface="Bahnschrift" panose="020B0502040204020203" pitchFamily="34" charset="0"/>
              </a:rPr>
              <a:t>” first and then finally we solving that problem by the formula :</a:t>
            </a:r>
            <a:endParaRPr lang="en-IN" dirty="0">
              <a:latin typeface="Bahnschrift" panose="020B0502040204020203"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C3F999-8BD8-40A4-9EE5-A3A2EA6B3C65}"/>
                  </a:ext>
                </a:extLst>
              </p:cNvPr>
              <p:cNvSpPr txBox="1"/>
              <p:nvPr/>
            </p:nvSpPr>
            <p:spPr>
              <a:xfrm>
                <a:off x="1273906" y="3391876"/>
                <a:ext cx="9476472" cy="769441"/>
              </a:xfrm>
              <a:prstGeom prst="rect">
                <a:avLst/>
              </a:prstGeom>
              <a:noFill/>
              <a:ln>
                <a:solidFill>
                  <a:schemeClr val="tx2"/>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𝑔</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𝑠</m:t>
                          </m:r>
                        </m:e>
                      </m:d>
                      <m:r>
                        <a:rPr lang="en-US" sz="4400" b="0" i="1" smtClean="0">
                          <a:latin typeface="Cambria Math" panose="02040503050406030204" pitchFamily="18" charset="0"/>
                        </a:rPr>
                        <m:t>=</m:t>
                      </m:r>
                      <m:r>
                        <m:rPr>
                          <m:sty m:val="p"/>
                        </m:rPr>
                        <a:rPr lang="en-US" sz="4400" b="0" i="0" smtClean="0">
                          <a:latin typeface="Cambria Math" panose="02040503050406030204" pitchFamily="18" charset="0"/>
                        </a:rPr>
                        <m:t>min</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𝑗</m:t>
                          </m:r>
                        </m:e>
                      </m:d>
                      <m:r>
                        <a:rPr lang="en-US" sz="4400" b="0" i="1" smtClean="0">
                          <a:latin typeface="Cambria Math" panose="02040503050406030204" pitchFamily="18" charset="0"/>
                        </a:rPr>
                        <m:t>+</m:t>
                      </m:r>
                      <m:r>
                        <a:rPr lang="en-US" sz="4400" b="0" i="1" smtClean="0">
                          <a:latin typeface="Cambria Math" panose="02040503050406030204" pitchFamily="18" charset="0"/>
                        </a:rPr>
                        <m:t>𝑔</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𝑗</m:t>
                          </m:r>
                          <m:r>
                            <a:rPr lang="en-US" sz="4400" b="0" i="1" smtClean="0">
                              <a:latin typeface="Cambria Math" panose="02040503050406030204" pitchFamily="18" charset="0"/>
                            </a:rPr>
                            <m:t>,</m:t>
                          </m:r>
                          <m:d>
                            <m:dPr>
                              <m:begChr m:val="{"/>
                              <m:endChr m:val="}"/>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r>
                                <a:rPr lang="en-US" sz="4400" b="0" i="1" smtClean="0">
                                  <a:latin typeface="Cambria Math" panose="02040503050406030204" pitchFamily="18" charset="0"/>
                                </a:rPr>
                                <m:t>−</m:t>
                              </m:r>
                              <m:r>
                                <a:rPr lang="en-US" sz="4400" b="0" i="1" smtClean="0">
                                  <a:latin typeface="Cambria Math" panose="02040503050406030204" pitchFamily="18" charset="0"/>
                                </a:rPr>
                                <m:t>𝑗</m:t>
                              </m:r>
                            </m:e>
                          </m:d>
                        </m:e>
                      </m:d>
                      <m:r>
                        <a:rPr lang="en-US" sz="4400" b="0" i="1" smtClean="0">
                          <a:latin typeface="Cambria Math" panose="02040503050406030204" pitchFamily="18" charset="0"/>
                        </a:rPr>
                        <m:t>]</m:t>
                      </m:r>
                    </m:oMath>
                  </m:oMathPara>
                </a14:m>
                <a:endParaRPr lang="en-IN" sz="4400" dirty="0"/>
              </a:p>
            </p:txBody>
          </p:sp>
        </mc:Choice>
        <mc:Fallback>
          <p:sp>
            <p:nvSpPr>
              <p:cNvPr id="7" name="TextBox 6">
                <a:extLst>
                  <a:ext uri="{FF2B5EF4-FFF2-40B4-BE49-F238E27FC236}">
                    <a16:creationId xmlns:a16="http://schemas.microsoft.com/office/drawing/2014/main" id="{75C3F999-8BD8-40A4-9EE5-A3A2EA6B3C65}"/>
                  </a:ext>
                </a:extLst>
              </p:cNvPr>
              <p:cNvSpPr txBox="1">
                <a:spLocks noRot="1" noChangeAspect="1" noMove="1" noResize="1" noEditPoints="1" noAdjustHandles="1" noChangeArrowheads="1" noChangeShapeType="1" noTextEdit="1"/>
              </p:cNvSpPr>
              <p:nvPr/>
            </p:nvSpPr>
            <p:spPr>
              <a:xfrm>
                <a:off x="1273906" y="3391876"/>
                <a:ext cx="9476472" cy="769441"/>
              </a:xfrm>
              <a:prstGeom prst="rect">
                <a:avLst/>
              </a:prstGeom>
              <a:blipFill>
                <a:blip r:embed="rId3"/>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B666B03-D49D-4F24-8214-D2436F0189D7}"/>
                  </a:ext>
                </a:extLst>
              </p:cNvPr>
              <p:cNvSpPr txBox="1"/>
              <p:nvPr/>
            </p:nvSpPr>
            <p:spPr>
              <a:xfrm>
                <a:off x="1180123" y="4673600"/>
                <a:ext cx="3493476" cy="1200329"/>
              </a:xfrm>
              <a:prstGeom prst="rect">
                <a:avLst/>
              </a:prstGeom>
              <a:noFill/>
            </p:spPr>
            <p:txBody>
              <a:bodyPr wrap="square" rtlCol="0">
                <a:spAutoFit/>
              </a:bodyPr>
              <a:lstStyle/>
              <a:p>
                <a:r>
                  <a:rPr lang="en-US" dirty="0">
                    <a:latin typeface="Bahnschrift" panose="020B0502040204020203" pitchFamily="34" charset="0"/>
                  </a:rPr>
                  <a:t>Where, </a:t>
                </a:r>
                <a14:m>
                  <m:oMath xmlns:m="http://schemas.openxmlformats.org/officeDocument/2006/math">
                    <m:r>
                      <a:rPr lang="en-US" b="0" i="1" smtClean="0">
                        <a:latin typeface="Cambria Math" panose="02040503050406030204" pitchFamily="18" charset="0"/>
                      </a:rPr>
                      <m:t>𝑖</m:t>
                    </m:r>
                  </m:oMath>
                </a14:m>
                <a:r>
                  <a:rPr lang="en-US" dirty="0">
                    <a:latin typeface="Bahnschrift" panose="020B0502040204020203" pitchFamily="34" charset="0"/>
                  </a:rPr>
                  <a:t> = starting vertex ( say A)</a:t>
                </a:r>
              </a:p>
              <a:p>
                <a14:m>
                  <m:oMath xmlns:m="http://schemas.openxmlformats.org/officeDocument/2006/math">
                    <m:r>
                      <a:rPr lang="en-US" b="0" i="1" smtClean="0">
                        <a:latin typeface="Cambria Math" panose="02040503050406030204" pitchFamily="18" charset="0"/>
                      </a:rPr>
                      <m:t>𝑗</m:t>
                    </m:r>
                  </m:oMath>
                </a14:m>
                <a:r>
                  <a:rPr lang="en-US" dirty="0">
                    <a:latin typeface="Bahnschrift" panose="020B0502040204020203" pitchFamily="34" charset="0"/>
                  </a:rPr>
                  <a:t> = some other vertex</a:t>
                </a:r>
              </a:p>
              <a:p>
                <a14:m>
                  <m:oMath xmlns:m="http://schemas.openxmlformats.org/officeDocument/2006/math">
                    <m:r>
                      <a:rPr lang="en-US" b="0" i="1" smtClean="0">
                        <a:latin typeface="Cambria Math" panose="02040503050406030204" pitchFamily="18" charset="0"/>
                      </a:rPr>
                      <m:t>𝑠</m:t>
                    </m:r>
                  </m:oMath>
                </a14:m>
                <a:r>
                  <a:rPr lang="en-US" dirty="0">
                    <a:latin typeface="Bahnschrift" panose="020B0502040204020203" pitchFamily="34" charset="0"/>
                  </a:rPr>
                  <a:t>= set of vertices ( say B, C, D)</a:t>
                </a:r>
                <a:endParaRPr lang="en-IN" dirty="0">
                  <a:latin typeface="Bahnschrift" panose="020B0502040204020203" pitchFamily="34" charset="0"/>
                </a:endParaRPr>
              </a:p>
            </p:txBody>
          </p:sp>
        </mc:Choice>
        <mc:Fallback>
          <p:sp>
            <p:nvSpPr>
              <p:cNvPr id="9" name="TextBox 8">
                <a:extLst>
                  <a:ext uri="{FF2B5EF4-FFF2-40B4-BE49-F238E27FC236}">
                    <a16:creationId xmlns:a16="http://schemas.microsoft.com/office/drawing/2014/main" id="{AB666B03-D49D-4F24-8214-D2436F0189D7}"/>
                  </a:ext>
                </a:extLst>
              </p:cNvPr>
              <p:cNvSpPr txBox="1">
                <a:spLocks noRot="1" noChangeAspect="1" noMove="1" noResize="1" noEditPoints="1" noAdjustHandles="1" noChangeArrowheads="1" noChangeShapeType="1" noTextEdit="1"/>
              </p:cNvSpPr>
              <p:nvPr/>
            </p:nvSpPr>
            <p:spPr>
              <a:xfrm>
                <a:off x="1180123" y="4673600"/>
                <a:ext cx="3493476" cy="1200329"/>
              </a:xfrm>
              <a:prstGeom prst="rect">
                <a:avLst/>
              </a:prstGeom>
              <a:blipFill>
                <a:blip r:embed="rId4"/>
                <a:stretch>
                  <a:fillRect l="-1571" t="-3046" b="-7107"/>
                </a:stretch>
              </a:blipFill>
            </p:spPr>
            <p:txBody>
              <a:bodyPr/>
              <a:lstStyle/>
              <a:p>
                <a:r>
                  <a:rPr lang="en-US">
                    <a:noFill/>
                  </a:rPr>
                  <a:t> </a:t>
                </a:r>
              </a:p>
            </p:txBody>
          </p:sp>
        </mc:Fallback>
      </mc:AlternateContent>
    </p:spTree>
    <p:extLst>
      <p:ext uri="{BB962C8B-B14F-4D97-AF65-F5344CB8AC3E}">
        <p14:creationId xmlns:p14="http://schemas.microsoft.com/office/powerpoint/2010/main" val="312063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2079839340"/>
              </p:ext>
            </p:extLst>
          </p:nvPr>
        </p:nvGraphicFramePr>
        <p:xfrm>
          <a:off x="648677" y="1385616"/>
          <a:ext cx="10894646" cy="4952848"/>
        </p:xfrm>
        <a:graphic>
          <a:graphicData uri="http://schemas.openxmlformats.org/drawingml/2006/table">
            <a:tbl>
              <a:tblPr firstRow="1" bandRow="1">
                <a:tableStyleId>{5940675A-B579-460E-94D1-54222C63F5DA}</a:tableStyleId>
              </a:tblPr>
              <a:tblGrid>
                <a:gridCol w="10894646">
                  <a:extLst>
                    <a:ext uri="{9D8B030D-6E8A-4147-A177-3AD203B41FA5}">
                      <a16:colId xmlns:a16="http://schemas.microsoft.com/office/drawing/2014/main" val="20000"/>
                    </a:ext>
                  </a:extLst>
                </a:gridCol>
              </a:tblGrid>
              <a:tr h="4952848">
                <a:tc>
                  <a:txBody>
                    <a:bodyPr/>
                    <a:lstStyle/>
                    <a:p>
                      <a:pPr fontAlgn="base"/>
                      <a:r>
                        <a:rPr lang="en-US" sz="2200" b="0" i="0" kern="1200" dirty="0">
                          <a:solidFill>
                            <a:schemeClr val="tx1"/>
                          </a:solidFill>
                          <a:effectLst/>
                          <a:latin typeface="+mn-lt"/>
                          <a:ea typeface="+mn-ea"/>
                          <a:cs typeface="+mn-cs"/>
                        </a:rPr>
                        <a:t>                                                         </a:t>
                      </a:r>
                    </a:p>
                    <a:p>
                      <a:endParaRPr lang="en-US" sz="1600" b="0" i="0" kern="1200" dirty="0">
                        <a:solidFill>
                          <a:schemeClr val="tx1"/>
                        </a:solidFill>
                        <a:effectLst/>
                        <a:latin typeface="+mn-lt"/>
                        <a:ea typeface="+mn-ea"/>
                        <a:cs typeface="+mn-cs"/>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957137" y="1"/>
            <a:ext cx="10234863"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r>
              <a:rPr lang="en-US" sz="2880" b="1" dirty="0">
                <a:solidFill>
                  <a:schemeClr val="bg1"/>
                </a:solidFill>
                <a:latin typeface="Source Sans Pro" panose="020B0503030403020204" pitchFamily="34" charset="0"/>
              </a:rPr>
              <a:t>POSSIBLE PATH </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6</a:t>
            </a:fld>
            <a:endParaRPr lang="en-US" altLang="en-US"/>
          </a:p>
        </p:txBody>
      </p:sp>
      <p:pic>
        <p:nvPicPr>
          <p:cNvPr id="5" name="Picture 4">
            <a:extLst>
              <a:ext uri="{FF2B5EF4-FFF2-40B4-BE49-F238E27FC236}">
                <a16:creationId xmlns:a16="http://schemas.microsoft.com/office/drawing/2014/main" id="{EB413F65-989A-4561-A63C-6F089A0C95CC}"/>
              </a:ext>
            </a:extLst>
          </p:cNvPr>
          <p:cNvPicPr>
            <a:picLocks noChangeAspect="1"/>
          </p:cNvPicPr>
          <p:nvPr/>
        </p:nvPicPr>
        <p:blipFill>
          <a:blip r:embed="rId3"/>
          <a:stretch>
            <a:fillRect/>
          </a:stretch>
        </p:blipFill>
        <p:spPr>
          <a:xfrm>
            <a:off x="6682154" y="1523998"/>
            <a:ext cx="4643280" cy="4697047"/>
          </a:xfrm>
          <a:prstGeom prst="rect">
            <a:avLst/>
          </a:prstGeom>
        </p:spPr>
      </p:pic>
      <p:pic>
        <p:nvPicPr>
          <p:cNvPr id="9" name="Picture 8">
            <a:extLst>
              <a:ext uri="{FF2B5EF4-FFF2-40B4-BE49-F238E27FC236}">
                <a16:creationId xmlns:a16="http://schemas.microsoft.com/office/drawing/2014/main" id="{1BB2A820-86C8-48C3-AA5F-DB0BF68C91B9}"/>
              </a:ext>
            </a:extLst>
          </p:cNvPr>
          <p:cNvPicPr>
            <a:picLocks noChangeAspect="1"/>
          </p:cNvPicPr>
          <p:nvPr/>
        </p:nvPicPr>
        <p:blipFill>
          <a:blip r:embed="rId4"/>
          <a:stretch>
            <a:fillRect/>
          </a:stretch>
        </p:blipFill>
        <p:spPr>
          <a:xfrm>
            <a:off x="1322026" y="1952777"/>
            <a:ext cx="4439559" cy="3769523"/>
          </a:xfrm>
          <a:prstGeom prst="rect">
            <a:avLst/>
          </a:prstGeom>
        </p:spPr>
      </p:pic>
    </p:spTree>
    <p:extLst>
      <p:ext uri="{BB962C8B-B14F-4D97-AF65-F5344CB8AC3E}">
        <p14:creationId xmlns:p14="http://schemas.microsoft.com/office/powerpoint/2010/main" val="812120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nvGraphicFramePr>
        <p:xfrm>
          <a:off x="648677" y="1385616"/>
          <a:ext cx="10894646" cy="4952848"/>
        </p:xfrm>
        <a:graphic>
          <a:graphicData uri="http://schemas.openxmlformats.org/drawingml/2006/table">
            <a:tbl>
              <a:tblPr firstRow="1" bandRow="1">
                <a:tableStyleId>{5940675A-B579-460E-94D1-54222C63F5DA}</a:tableStyleId>
              </a:tblPr>
              <a:tblGrid>
                <a:gridCol w="10894646">
                  <a:extLst>
                    <a:ext uri="{9D8B030D-6E8A-4147-A177-3AD203B41FA5}">
                      <a16:colId xmlns:a16="http://schemas.microsoft.com/office/drawing/2014/main" val="20000"/>
                    </a:ext>
                  </a:extLst>
                </a:gridCol>
              </a:tblGrid>
              <a:tr h="4952848">
                <a:tc>
                  <a:txBody>
                    <a:bodyPr/>
                    <a:lstStyle/>
                    <a:p>
                      <a:pPr fontAlgn="base"/>
                      <a:r>
                        <a:rPr lang="en-US" sz="2200" b="0" i="0" kern="1200" dirty="0">
                          <a:solidFill>
                            <a:schemeClr val="tx1"/>
                          </a:solidFill>
                          <a:effectLst/>
                          <a:latin typeface="+mn-lt"/>
                          <a:ea typeface="+mn-ea"/>
                          <a:cs typeface="+mn-cs"/>
                        </a:rPr>
                        <a:t>                                                         </a:t>
                      </a:r>
                    </a:p>
                    <a:p>
                      <a:endParaRPr lang="en-US" sz="1600" b="0" i="0" kern="1200" dirty="0">
                        <a:solidFill>
                          <a:schemeClr val="tx1"/>
                        </a:solidFill>
                        <a:effectLst/>
                        <a:latin typeface="+mn-lt"/>
                        <a:ea typeface="+mn-ea"/>
                        <a:cs typeface="+mn-cs"/>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61662" cy="128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957137" y="1"/>
            <a:ext cx="10234863"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r>
              <a:rPr lang="en-US" sz="2880" b="1" dirty="0">
                <a:solidFill>
                  <a:schemeClr val="bg1"/>
                </a:solidFill>
                <a:latin typeface="Source Sans Pro" panose="020B0503030403020204" pitchFamily="34" charset="0"/>
              </a:rPr>
              <a:t>SOLUTION </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7</a:t>
            </a:fld>
            <a:endParaRPr lang="en-US" altLang="en-US"/>
          </a:p>
        </p:txBody>
      </p:sp>
      <p:sp>
        <p:nvSpPr>
          <p:cNvPr id="6" name="TextBox 5">
            <a:extLst>
              <a:ext uri="{FF2B5EF4-FFF2-40B4-BE49-F238E27FC236}">
                <a16:creationId xmlns:a16="http://schemas.microsoft.com/office/drawing/2014/main" id="{2D14B39A-5779-4F7F-80E2-278521B37927}"/>
              </a:ext>
            </a:extLst>
          </p:cNvPr>
          <p:cNvSpPr txBox="1"/>
          <p:nvPr/>
        </p:nvSpPr>
        <p:spPr>
          <a:xfrm>
            <a:off x="6135077" y="1633416"/>
            <a:ext cx="648676" cy="369332"/>
          </a:xfrm>
          <a:prstGeom prst="rect">
            <a:avLst/>
          </a:prstGeom>
          <a:noFill/>
        </p:spPr>
        <p:txBody>
          <a:bodyPr wrap="square" rtlCol="0">
            <a:spAutoFit/>
          </a:bodyPr>
          <a:lstStyle/>
          <a:p>
            <a:r>
              <a:rPr lang="en-US" dirty="0"/>
              <a:t>     </a:t>
            </a:r>
            <a:endParaRPr lang="en-IN" dirty="0"/>
          </a:p>
        </p:txBody>
      </p:sp>
      <p:pic>
        <p:nvPicPr>
          <p:cNvPr id="7" name="Picture 6">
            <a:extLst>
              <a:ext uri="{FF2B5EF4-FFF2-40B4-BE49-F238E27FC236}">
                <a16:creationId xmlns:a16="http://schemas.microsoft.com/office/drawing/2014/main" id="{726BEDCE-AAE5-479D-89A2-2ADDD8B59025}"/>
              </a:ext>
            </a:extLst>
          </p:cNvPr>
          <p:cNvPicPr>
            <a:picLocks noChangeAspect="1"/>
          </p:cNvPicPr>
          <p:nvPr/>
        </p:nvPicPr>
        <p:blipFill>
          <a:blip r:embed="rId3"/>
          <a:stretch>
            <a:fillRect/>
          </a:stretch>
        </p:blipFill>
        <p:spPr>
          <a:xfrm>
            <a:off x="6549292" y="1427804"/>
            <a:ext cx="4908061" cy="481490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94910EE-7432-472B-BA85-4F4B44C43DA6}"/>
                  </a:ext>
                </a:extLst>
              </p:cNvPr>
              <p:cNvSpPr txBox="1"/>
              <p:nvPr/>
            </p:nvSpPr>
            <p:spPr>
              <a:xfrm>
                <a:off x="1035539" y="1630665"/>
                <a:ext cx="5126892" cy="4838440"/>
              </a:xfrm>
              <a:prstGeom prst="rect">
                <a:avLst/>
              </a:prstGeom>
              <a:noFill/>
            </p:spPr>
            <p:txBody>
              <a:bodyPr wrap="square" rtlCol="0">
                <a:spAutoFit/>
              </a:bodyPr>
              <a:lstStyle/>
              <a:p>
                <a:r>
                  <a:rPr lang="en-US" sz="1700" dirty="0">
                    <a:latin typeface="Bahnschrift" panose="020B0502040204020203" pitchFamily="34" charset="0"/>
                  </a:rPr>
                  <a:t>Formula generating step </a:t>
                </a:r>
              </a:p>
              <a:p>
                <a:pPr marL="342900" indent="-342900">
                  <a:buAutoNum type="arabicPeriod"/>
                </a:pPr>
                <a:r>
                  <a:rPr lang="en-US" sz="1700" dirty="0">
                    <a:latin typeface="Bahnschrift" panose="020B0502040204020203" pitchFamily="34" charset="0"/>
                  </a:rPr>
                  <a:t>Select starting point which is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𝑖</m:t>
                    </m:r>
                    <m:r>
                      <a:rPr lang="en-US" sz="1700" b="0" i="1" smtClean="0">
                        <a:latin typeface="Cambria Math" panose="02040503050406030204" pitchFamily="18" charset="0"/>
                      </a:rPr>
                      <m:t>′</m:t>
                    </m:r>
                  </m:oMath>
                </a14:m>
                <a:r>
                  <a:rPr lang="en-US" sz="1700" dirty="0">
                    <a:latin typeface="Bahnschrift" panose="020B0502040204020203" pitchFamily="34" charset="0"/>
                  </a:rPr>
                  <a:t> .</a:t>
                </a:r>
              </a:p>
              <a:p>
                <a:pPr marL="342900" indent="-342900">
                  <a:buAutoNum type="arabicPeriod"/>
                </a:pPr>
                <a:r>
                  <a:rPr lang="en-US" sz="1700" dirty="0">
                    <a:latin typeface="Bahnschrift" panose="020B0502040204020203" pitchFamily="34" charset="0"/>
                  </a:rPr>
                  <a:t>Choose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𝑠</m:t>
                    </m:r>
                    <m:r>
                      <a:rPr lang="en-US" sz="1700" b="0" i="1" smtClean="0">
                        <a:latin typeface="Cambria Math" panose="02040503050406030204" pitchFamily="18" charset="0"/>
                      </a:rPr>
                      <m:t>′</m:t>
                    </m:r>
                  </m:oMath>
                </a14:m>
                <a:r>
                  <a:rPr lang="en-US" sz="1700" dirty="0">
                    <a:latin typeface="Bahnschrift" panose="020B0502040204020203" pitchFamily="34" charset="0"/>
                  </a:rPr>
                  <a:t> which would any of the three vertices </a:t>
                </a:r>
              </a:p>
              <a:p>
                <a:pPr marL="342900" indent="-342900">
                  <a:buAutoNum type="arabicPeriod"/>
                </a:pPr>
                <a:r>
                  <a:rPr lang="en-IN" sz="1700" dirty="0">
                    <a:latin typeface="Bahnschrift" panose="020B0502040204020203" pitchFamily="34" charset="0"/>
                  </a:rPr>
                  <a:t>Choose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𝑗</m:t>
                    </m:r>
                    <m:r>
                      <a:rPr lang="en-US" sz="1700" b="0" i="1" smtClean="0">
                        <a:latin typeface="Cambria Math" panose="02040503050406030204" pitchFamily="18" charset="0"/>
                      </a:rPr>
                      <m:t>′</m:t>
                    </m:r>
                  </m:oMath>
                </a14:m>
                <a:r>
                  <a:rPr lang="en-US" sz="1700" dirty="0">
                    <a:latin typeface="Bahnschrift" panose="020B0502040204020203" pitchFamily="34" charset="0"/>
                  </a:rPr>
                  <a:t> </a:t>
                </a:r>
                <a:r>
                  <a:rPr lang="en-IN" sz="1700" dirty="0">
                    <a:latin typeface="Bahnschrift" panose="020B0502040204020203" pitchFamily="34" charset="0"/>
                  </a:rPr>
                  <a:t> as any vertex.</a:t>
                </a:r>
              </a:p>
              <a:p>
                <a:pPr marL="342900" indent="-342900">
                  <a:buAutoNum type="arabicPeriod"/>
                </a:pPr>
                <a:r>
                  <a:rPr lang="en-IN" sz="1700" dirty="0">
                    <a:latin typeface="Bahnschrift" panose="020B0502040204020203" pitchFamily="34" charset="0"/>
                  </a:rPr>
                  <a:t>Select weight of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𝑖</m:t>
                    </m:r>
                    <m:r>
                      <a:rPr lang="en-US" sz="1700" b="0" i="1" smtClean="0">
                        <a:latin typeface="Cambria Math" panose="02040503050406030204" pitchFamily="18" charset="0"/>
                      </a:rPr>
                      <m:t>′</m:t>
                    </m:r>
                  </m:oMath>
                </a14:m>
                <a:r>
                  <a:rPr lang="en-IN" sz="1700" dirty="0">
                    <a:latin typeface="Bahnschrift" panose="020B0502040204020203" pitchFamily="34" charset="0"/>
                  </a:rPr>
                  <a:t> and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𝑗</m:t>
                    </m:r>
                    <m:r>
                      <a:rPr lang="en-US" sz="1700" i="1">
                        <a:latin typeface="Cambria Math" panose="02040503050406030204" pitchFamily="18" charset="0"/>
                      </a:rPr>
                      <m:t>′</m:t>
                    </m:r>
                  </m:oMath>
                </a14:m>
                <a:r>
                  <a:rPr lang="en-US" sz="1700" dirty="0">
                    <a:latin typeface="Bahnschrift" panose="020B0502040204020203" pitchFamily="34" charset="0"/>
                  </a:rPr>
                  <a:t> </a:t>
                </a:r>
                <a:r>
                  <a:rPr lang="en-IN" sz="1700" dirty="0">
                    <a:latin typeface="Bahnschrift" panose="020B0502040204020203" pitchFamily="34" charset="0"/>
                  </a:rPr>
                  <a:t> as w</a:t>
                </a:r>
                <a:r>
                  <a:rPr lang="en-US" sz="1700" dirty="0"/>
                  <a:t> </a:t>
                </a:r>
                <a14:m>
                  <m:oMath xmlns:m="http://schemas.openxmlformats.org/officeDocument/2006/math">
                    <m:r>
                      <a:rPr lang="en-US" sz="1700" b="0" i="0" smtClean="0">
                        <a:latin typeface="Cambria Math" panose="02040503050406030204" pitchFamily="18" charset="0"/>
                      </a:rPr>
                      <m:t>(</m:t>
                    </m:r>
                    <m:r>
                      <a:rPr lang="en-US" sz="170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𝑗</m:t>
                    </m:r>
                    <m:r>
                      <a:rPr lang="en-US" sz="1700" b="0" i="1" smtClean="0">
                        <a:latin typeface="Cambria Math" panose="02040503050406030204" pitchFamily="18" charset="0"/>
                      </a:rPr>
                      <m:t>)</m:t>
                    </m:r>
                  </m:oMath>
                </a14:m>
                <a:r>
                  <a:rPr lang="en-IN" sz="1700" dirty="0">
                    <a:latin typeface="Bahnschrift" panose="020B0502040204020203" pitchFamily="34" charset="0"/>
                  </a:rPr>
                  <a:t>.</a:t>
                </a:r>
              </a:p>
              <a:p>
                <a:pPr marL="342900" indent="-342900">
                  <a:buAutoNum type="arabicPeriod"/>
                </a:pPr>
                <a:r>
                  <a:rPr lang="en-IN" sz="1700" dirty="0">
                    <a:latin typeface="Bahnschrift" panose="020B0502040204020203" pitchFamily="34" charset="0"/>
                  </a:rPr>
                  <a:t>Add g of </a:t>
                </a:r>
                <a14:m>
                  <m:oMath xmlns:m="http://schemas.openxmlformats.org/officeDocument/2006/math">
                    <m:r>
                      <a:rPr lang="en-US" sz="1700">
                        <a:latin typeface="Cambria Math" panose="02040503050406030204" pitchFamily="18" charset="0"/>
                      </a:rPr>
                      <m:t>′</m:t>
                    </m:r>
                    <m:r>
                      <a:rPr lang="en-US" sz="1700" i="1">
                        <a:latin typeface="Cambria Math" panose="02040503050406030204" pitchFamily="18" charset="0"/>
                      </a:rPr>
                      <m:t>𝑗</m:t>
                    </m:r>
                    <m:r>
                      <a:rPr lang="en-US" sz="1700" i="1">
                        <a:latin typeface="Cambria Math" panose="02040503050406030204" pitchFamily="18" charset="0"/>
                      </a:rPr>
                      <m:t>′</m:t>
                    </m:r>
                  </m:oMath>
                </a14:m>
                <a:r>
                  <a:rPr lang="en-US" sz="1700" dirty="0">
                    <a:latin typeface="Bahnschrift" panose="020B0502040204020203" pitchFamily="34" charset="0"/>
                  </a:rPr>
                  <a:t> </a:t>
                </a:r>
                <a:r>
                  <a:rPr lang="en-IN" sz="1700" dirty="0">
                    <a:latin typeface="Bahnschrift" panose="020B0502040204020203" pitchFamily="34" charset="0"/>
                  </a:rPr>
                  <a:t>and difference of set of </a:t>
                </a: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𝑗</m:t>
                        </m:r>
                      </m:e>
                    </m:d>
                  </m:oMath>
                </a14:m>
                <a:r>
                  <a:rPr lang="en-IN" sz="1700" dirty="0">
                    <a:latin typeface="Bahnschrift" panose="020B0502040204020203" pitchFamily="34" charset="0"/>
                  </a:rPr>
                  <a:t>  </a:t>
                </a:r>
              </a:p>
              <a:p>
                <a:r>
                  <a:rPr lang="en-IN" sz="1700" dirty="0">
                    <a:latin typeface="Bahnschrift" panose="020B0502040204020203" pitchFamily="34" charset="0"/>
                  </a:rPr>
                  <a:t>as </a:t>
                </a:r>
                <a14:m>
                  <m:oMath xmlns:m="http://schemas.openxmlformats.org/officeDocument/2006/math">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𝑗</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𝑗</m:t>
                            </m:r>
                          </m:e>
                        </m:d>
                      </m:e>
                    </m:d>
                    <m:r>
                      <a:rPr lang="en-US" sz="1600" b="0" i="1" smtClean="0">
                        <a:latin typeface="Cambria Math" panose="02040503050406030204" pitchFamily="18" charset="0"/>
                      </a:rPr>
                      <m:t> </m:t>
                    </m:r>
                  </m:oMath>
                </a14:m>
                <a:r>
                  <a:rPr lang="en-IN" sz="1700" dirty="0">
                    <a:latin typeface="Bahnschrift" panose="020B0502040204020203" pitchFamily="34" charset="0"/>
                  </a:rPr>
                  <a:t>to the weight we have taken.</a:t>
                </a:r>
              </a:p>
              <a:p>
                <a:endParaRPr lang="en-IN" sz="1700" dirty="0">
                  <a:latin typeface="Bahnschrift" panose="020B0502040204020203" pitchFamily="34" charset="0"/>
                </a:endParaRPr>
              </a:p>
              <a:p>
                <a:r>
                  <a:rPr lang="en-IN" sz="1700" dirty="0">
                    <a:latin typeface="Bahnschrift" panose="020B0502040204020203" pitchFamily="34" charset="0"/>
                  </a:rPr>
                  <a:t>Where </a:t>
                </a:r>
                <a14:m>
                  <m:oMath xmlns:m="http://schemas.openxmlformats.org/officeDocument/2006/math">
                    <m:r>
                      <a:rPr lang="en-US" sz="1700" b="0" i="0" smtClean="0">
                        <a:latin typeface="Cambria Math" panose="02040503050406030204" pitchFamily="18" charset="0"/>
                      </a:rPr>
                      <m:t>′</m:t>
                    </m:r>
                    <m:r>
                      <a:rPr lang="en-US" sz="1700" b="0" i="1" smtClean="0">
                        <a:latin typeface="Cambria Math" panose="02040503050406030204" pitchFamily="18" charset="0"/>
                      </a:rPr>
                      <m:t>𝑗</m:t>
                    </m:r>
                    <m:r>
                      <a:rPr lang="en-US" sz="1700" i="1">
                        <a:latin typeface="Cambria Math" panose="02040503050406030204" pitchFamily="18" charset="0"/>
                      </a:rPr>
                      <m:t>′</m:t>
                    </m:r>
                  </m:oMath>
                </a14:m>
                <a:r>
                  <a:rPr lang="en-US" sz="1700" dirty="0">
                    <a:latin typeface="Bahnschrift" panose="020B0502040204020203" pitchFamily="34" charset="0"/>
                  </a:rPr>
                  <a:t> </a:t>
                </a:r>
                <a:r>
                  <a:rPr lang="en-IN" sz="1700" dirty="0">
                    <a:latin typeface="Bahnschrift" panose="020B0502040204020203" pitchFamily="34" charset="0"/>
                  </a:rPr>
                  <a:t>belongs to </a:t>
                </a:r>
                <a14:m>
                  <m:oMath xmlns:m="http://schemas.openxmlformats.org/officeDocument/2006/math">
                    <m:r>
                      <a:rPr lang="en-US" sz="1700">
                        <a:latin typeface="Cambria Math" panose="02040503050406030204" pitchFamily="18" charset="0"/>
                      </a:rPr>
                      <m:t>′</m:t>
                    </m:r>
                    <m:r>
                      <a:rPr lang="en-US" sz="1700" i="1">
                        <a:latin typeface="Cambria Math" panose="02040503050406030204" pitchFamily="18" charset="0"/>
                      </a:rPr>
                      <m:t>𝑠</m:t>
                    </m:r>
                    <m:r>
                      <a:rPr lang="en-US" sz="1700" i="1">
                        <a:latin typeface="Cambria Math" panose="02040503050406030204" pitchFamily="18" charset="0"/>
                      </a:rPr>
                      <m:t>′</m:t>
                    </m:r>
                  </m:oMath>
                </a14:m>
                <a:r>
                  <a:rPr lang="en-US" sz="1700" dirty="0">
                    <a:latin typeface="Bahnschrift" panose="020B0502040204020203" pitchFamily="34" charset="0"/>
                  </a:rPr>
                  <a:t> </a:t>
                </a:r>
                <a:endParaRPr lang="en-IN" sz="1700" dirty="0">
                  <a:latin typeface="Bahnschrift" panose="020B0502040204020203" pitchFamily="34" charset="0"/>
                </a:endParaRPr>
              </a:p>
              <a:p>
                <a:r>
                  <a:rPr lang="en-IN" sz="1700" dirty="0">
                    <a:latin typeface="Bahnschrift" panose="020B0502040204020203" pitchFamily="34" charset="0"/>
                  </a:rPr>
                  <a:t>6.   Put ‘min’ before the weights are we going to take</a:t>
                </a:r>
              </a:p>
              <a:p>
                <a:r>
                  <a:rPr lang="en-IN" sz="1700" dirty="0">
                    <a:latin typeface="Bahnschrift" panose="020B0502040204020203" pitchFamily="34" charset="0"/>
                  </a:rPr>
                  <a:t>to find the shortest distance.</a:t>
                </a:r>
              </a:p>
              <a:p>
                <a:r>
                  <a:rPr lang="en-IN" sz="1700" dirty="0">
                    <a:latin typeface="Bahnschrift" panose="020B0502040204020203" pitchFamily="34" charset="0"/>
                  </a:rPr>
                  <a:t>7.   Combining weights and putting minimum function</a:t>
                </a:r>
              </a:p>
              <a:p>
                <a:r>
                  <a:rPr lang="en-IN" sz="1700" dirty="0">
                    <a:latin typeface="Bahnschrift" panose="020B0502040204020203" pitchFamily="34" charset="0"/>
                  </a:rPr>
                  <a:t>We will get the general formula. </a:t>
                </a:r>
              </a:p>
              <a:p>
                <a:r>
                  <a:rPr lang="en-IN" sz="1700" dirty="0">
                    <a:latin typeface="Bahnschrift" panose="020B0502040204020203" pitchFamily="34" charset="0"/>
                  </a:rPr>
                  <a:t>8. </a:t>
                </a:r>
                <a14:m>
                  <m:oMath xmlns:m="http://schemas.openxmlformats.org/officeDocument/2006/math">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𝑠</m:t>
                        </m:r>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min</m:t>
                    </m:r>
                    <m:r>
                      <a:rPr lang="en-US" sz="1800" b="0" i="1" smtClean="0">
                        <a:latin typeface="Cambria Math" panose="02040503050406030204" pitchFamily="18" charset="0"/>
                      </a:rPr>
                      <m:t>⁡[</m:t>
                    </m:r>
                    <m:r>
                      <a:rPr lang="en-US" sz="1800" b="0" i="1" smtClean="0">
                        <a:latin typeface="Cambria Math" panose="02040503050406030204" pitchFamily="18" charset="0"/>
                      </a:rPr>
                      <m:t>𝑤</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e>
                    </m:d>
                    <m:r>
                      <a:rPr lang="en-US" sz="1800" b="0" i="1" smtClean="0">
                        <a:latin typeface="Cambria Math" panose="02040503050406030204" pitchFamily="18" charset="0"/>
                      </a:rPr>
                      <m:t>+</m:t>
                    </m:r>
                    <m:r>
                      <a:rPr lang="en-US" sz="1800" b="0" i="1" smtClean="0">
                        <a:latin typeface="Cambria Math" panose="02040503050406030204" pitchFamily="18" charset="0"/>
                      </a:rPr>
                      <m:t>𝑔</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𝑗</m:t>
                            </m:r>
                          </m:e>
                        </m:d>
                      </m:e>
                    </m:d>
                    <m:r>
                      <a:rPr lang="en-US" sz="1800" b="0" i="1" smtClean="0">
                        <a:latin typeface="Cambria Math" panose="02040503050406030204" pitchFamily="18" charset="0"/>
                      </a:rPr>
                      <m:t>]</m:t>
                    </m:r>
                  </m:oMath>
                </a14:m>
                <a:endParaRPr lang="en-IN" sz="1700" dirty="0">
                  <a:latin typeface="Bahnschrift" panose="020B0502040204020203" pitchFamily="34" charset="0"/>
                </a:endParaRPr>
              </a:p>
              <a:p>
                <a:pPr marL="342900" indent="-342900">
                  <a:buAutoNum type="arabicPeriod"/>
                </a:pPr>
                <a:endParaRPr lang="en-IN" sz="1700" dirty="0">
                  <a:latin typeface="Bahnschrift" panose="020B0502040204020203" pitchFamily="34" charset="0"/>
                </a:endParaRPr>
              </a:p>
            </p:txBody>
          </p:sp>
        </mc:Choice>
        <mc:Fallback>
          <p:sp>
            <p:nvSpPr>
              <p:cNvPr id="9" name="TextBox 8">
                <a:extLst>
                  <a:ext uri="{FF2B5EF4-FFF2-40B4-BE49-F238E27FC236}">
                    <a16:creationId xmlns:a16="http://schemas.microsoft.com/office/drawing/2014/main" id="{E94910EE-7432-472B-BA85-4F4B44C43DA6}"/>
                  </a:ext>
                </a:extLst>
              </p:cNvPr>
              <p:cNvSpPr txBox="1">
                <a:spLocks noRot="1" noChangeAspect="1" noMove="1" noResize="1" noEditPoints="1" noAdjustHandles="1" noChangeArrowheads="1" noChangeShapeType="1" noTextEdit="1"/>
              </p:cNvSpPr>
              <p:nvPr/>
            </p:nvSpPr>
            <p:spPr>
              <a:xfrm>
                <a:off x="1035539" y="1630665"/>
                <a:ext cx="5126892" cy="4838440"/>
              </a:xfrm>
              <a:prstGeom prst="rect">
                <a:avLst/>
              </a:prstGeom>
              <a:blipFill>
                <a:blip r:embed="rId4"/>
                <a:stretch>
                  <a:fillRect l="-832" t="-378"/>
                </a:stretch>
              </a:blipFill>
            </p:spPr>
            <p:txBody>
              <a:bodyPr/>
              <a:lstStyle/>
              <a:p>
                <a:r>
                  <a:rPr lang="en-US">
                    <a:noFill/>
                  </a:rPr>
                  <a:t> </a:t>
                </a:r>
              </a:p>
            </p:txBody>
          </p:sp>
        </mc:Fallback>
      </mc:AlternateContent>
    </p:spTree>
    <p:extLst>
      <p:ext uri="{BB962C8B-B14F-4D97-AF65-F5344CB8AC3E}">
        <p14:creationId xmlns:p14="http://schemas.microsoft.com/office/powerpoint/2010/main" val="290448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nvGraphicFramePr>
        <p:xfrm>
          <a:off x="648677" y="1385616"/>
          <a:ext cx="10894646" cy="4952848"/>
        </p:xfrm>
        <a:graphic>
          <a:graphicData uri="http://schemas.openxmlformats.org/drawingml/2006/table">
            <a:tbl>
              <a:tblPr firstRow="1" bandRow="1">
                <a:tableStyleId>{5940675A-B579-460E-94D1-54222C63F5DA}</a:tableStyleId>
              </a:tblPr>
              <a:tblGrid>
                <a:gridCol w="10894646">
                  <a:extLst>
                    <a:ext uri="{9D8B030D-6E8A-4147-A177-3AD203B41FA5}">
                      <a16:colId xmlns:a16="http://schemas.microsoft.com/office/drawing/2014/main" val="20000"/>
                    </a:ext>
                  </a:extLst>
                </a:gridCol>
              </a:tblGrid>
              <a:tr h="4952848">
                <a:tc>
                  <a:txBody>
                    <a:bodyPr/>
                    <a:lstStyle/>
                    <a:p>
                      <a:pPr fontAlgn="base"/>
                      <a:r>
                        <a:rPr lang="en-US" sz="2200" b="0" i="0" kern="1200" dirty="0">
                          <a:solidFill>
                            <a:schemeClr val="tx1"/>
                          </a:solidFill>
                          <a:effectLst/>
                          <a:latin typeface="+mn-lt"/>
                          <a:ea typeface="+mn-ea"/>
                          <a:cs typeface="+mn-cs"/>
                        </a:rPr>
                        <a:t>                                                         </a:t>
                      </a:r>
                    </a:p>
                    <a:p>
                      <a:endParaRPr lang="en-US" sz="1600" b="0" i="0" kern="1200" dirty="0">
                        <a:solidFill>
                          <a:schemeClr val="tx1"/>
                        </a:solidFill>
                        <a:effectLst/>
                        <a:latin typeface="+mn-lt"/>
                        <a:ea typeface="+mn-ea"/>
                        <a:cs typeface="+mn-cs"/>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957137" y="1"/>
            <a:ext cx="10234863"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r>
              <a:rPr lang="en-US" sz="2880" b="1" dirty="0">
                <a:solidFill>
                  <a:schemeClr val="bg1"/>
                </a:solidFill>
                <a:latin typeface="Source Sans Pro" panose="020B0503030403020204" pitchFamily="34" charset="0"/>
              </a:rPr>
              <a:t>CONCLUSION</a:t>
            </a: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8</a:t>
            </a:fld>
            <a:endParaRPr lang="en-US" altLang="en-US"/>
          </a:p>
        </p:txBody>
      </p:sp>
      <p:sp>
        <p:nvSpPr>
          <p:cNvPr id="6" name="TextBox 5">
            <a:extLst>
              <a:ext uri="{FF2B5EF4-FFF2-40B4-BE49-F238E27FC236}">
                <a16:creationId xmlns:a16="http://schemas.microsoft.com/office/drawing/2014/main" id="{2D14B39A-5779-4F7F-80E2-278521B37927}"/>
              </a:ext>
            </a:extLst>
          </p:cNvPr>
          <p:cNvSpPr txBox="1"/>
          <p:nvPr/>
        </p:nvSpPr>
        <p:spPr>
          <a:xfrm>
            <a:off x="6135077" y="1633416"/>
            <a:ext cx="648676" cy="369332"/>
          </a:xfrm>
          <a:prstGeom prst="rect">
            <a:avLst/>
          </a:prstGeom>
          <a:noFill/>
        </p:spPr>
        <p:txBody>
          <a:bodyPr wrap="square" rtlCol="0">
            <a:spAutoFit/>
          </a:bodyPr>
          <a:lstStyle/>
          <a:p>
            <a:r>
              <a:rPr lang="en-US" dirty="0"/>
              <a:t>     </a:t>
            </a:r>
            <a:endParaRPr lang="en-IN" dirty="0"/>
          </a:p>
        </p:txBody>
      </p:sp>
      <p:sp>
        <p:nvSpPr>
          <p:cNvPr id="13" name="TextBox 12">
            <a:extLst>
              <a:ext uri="{FF2B5EF4-FFF2-40B4-BE49-F238E27FC236}">
                <a16:creationId xmlns:a16="http://schemas.microsoft.com/office/drawing/2014/main" id="{AD850997-EC30-4237-8D56-F26EE5EFCD9D}"/>
              </a:ext>
            </a:extLst>
          </p:cNvPr>
          <p:cNvSpPr txBox="1"/>
          <p:nvPr/>
        </p:nvSpPr>
        <p:spPr>
          <a:xfrm>
            <a:off x="1555260" y="2825031"/>
            <a:ext cx="9151815" cy="2000548"/>
          </a:xfrm>
          <a:prstGeom prst="rect">
            <a:avLst/>
          </a:prstGeom>
          <a:noFill/>
        </p:spPr>
        <p:txBody>
          <a:bodyPr wrap="square">
            <a:spAutoFit/>
          </a:bodyPr>
          <a:lstStyle/>
          <a:p>
            <a:pPr algn="ctr"/>
            <a:r>
              <a:rPr lang="en-IN" dirty="0">
                <a:latin typeface="Bahnschrift" panose="020B0502040204020203" pitchFamily="34" charset="0"/>
              </a:rPr>
              <a:t>Concludingly, after applying the dynamic programming approach</a:t>
            </a:r>
          </a:p>
          <a:p>
            <a:pPr algn="ctr"/>
            <a:r>
              <a:rPr lang="en-IN" dirty="0">
                <a:latin typeface="Bahnschrift" panose="020B0502040204020203" pitchFamily="34" charset="0"/>
              </a:rPr>
              <a:t> we can evidently see that the </a:t>
            </a:r>
          </a:p>
          <a:p>
            <a:pPr algn="ctr"/>
            <a:r>
              <a:rPr lang="en-IN" dirty="0">
                <a:latin typeface="Bahnschrift" panose="020B0502040204020203" pitchFamily="34" charset="0"/>
              </a:rPr>
              <a:t>Route :</a:t>
            </a:r>
          </a:p>
          <a:p>
            <a:pPr algn="ctr"/>
            <a:r>
              <a:rPr lang="en-IN" sz="2000" dirty="0">
                <a:latin typeface="Bahnschrift" panose="020B0502040204020203" pitchFamily="34" charset="0"/>
              </a:rPr>
              <a:t>  </a:t>
            </a:r>
            <a:r>
              <a:rPr lang="en-IN" sz="2800" b="1" dirty="0">
                <a:latin typeface="Bahnschrift" panose="020B0502040204020203" pitchFamily="34" charset="0"/>
              </a:rPr>
              <a:t>A-&gt; D -&gt; C -&gt; B -&gt;A</a:t>
            </a:r>
          </a:p>
          <a:p>
            <a:pPr algn="ctr"/>
            <a:r>
              <a:rPr lang="en-IN" dirty="0">
                <a:latin typeface="Bahnschrift" panose="020B0502040204020203" pitchFamily="34" charset="0"/>
              </a:rPr>
              <a:t> having the least weight as "</a:t>
            </a:r>
            <a:r>
              <a:rPr lang="en-IN" sz="2400" dirty="0">
                <a:solidFill>
                  <a:schemeClr val="accent1"/>
                </a:solidFill>
                <a:latin typeface="Bahnschrift" panose="020B0502040204020203" pitchFamily="34" charset="0"/>
              </a:rPr>
              <a:t>23</a:t>
            </a:r>
            <a:r>
              <a:rPr lang="en-IN" dirty="0">
                <a:latin typeface="Bahnschrift" panose="020B0502040204020203" pitchFamily="34" charset="0"/>
              </a:rPr>
              <a:t>", which was earlier shown by</a:t>
            </a:r>
          </a:p>
          <a:p>
            <a:pPr algn="ctr"/>
            <a:r>
              <a:rPr lang="en-IN" dirty="0">
                <a:latin typeface="Bahnschrift" panose="020B0502040204020203" pitchFamily="34" charset="0"/>
              </a:rPr>
              <a:t> root traversing method too.</a:t>
            </a:r>
          </a:p>
        </p:txBody>
      </p:sp>
    </p:spTree>
    <p:extLst>
      <p:ext uri="{BB962C8B-B14F-4D97-AF65-F5344CB8AC3E}">
        <p14:creationId xmlns:p14="http://schemas.microsoft.com/office/powerpoint/2010/main" val="401310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390DE05-EC31-4A55-8668-3F6622982FB7}"/>
              </a:ext>
            </a:extLst>
          </p:cNvPr>
          <p:cNvGraphicFramePr>
            <a:graphicFrameLocks noGrp="1"/>
          </p:cNvGraphicFramePr>
          <p:nvPr>
            <p:extLst>
              <p:ext uri="{D42A27DB-BD31-4B8C-83A1-F6EECF244321}">
                <p14:modId xmlns:p14="http://schemas.microsoft.com/office/powerpoint/2010/main" val="3508328149"/>
              </p:ext>
            </p:extLst>
          </p:nvPr>
        </p:nvGraphicFramePr>
        <p:xfrm>
          <a:off x="1249680" y="1385616"/>
          <a:ext cx="9801928" cy="4952848"/>
        </p:xfrm>
        <a:graphic>
          <a:graphicData uri="http://schemas.openxmlformats.org/drawingml/2006/table">
            <a:tbl>
              <a:tblPr firstRow="1" bandRow="1">
                <a:tableStyleId>{5940675A-B579-460E-94D1-54222C63F5DA}</a:tableStyleId>
              </a:tblPr>
              <a:tblGrid>
                <a:gridCol w="9801928">
                  <a:extLst>
                    <a:ext uri="{9D8B030D-6E8A-4147-A177-3AD203B41FA5}">
                      <a16:colId xmlns:a16="http://schemas.microsoft.com/office/drawing/2014/main" val="20000"/>
                    </a:ext>
                  </a:extLst>
                </a:gridCol>
              </a:tblGrid>
              <a:tr h="4952848">
                <a:tc>
                  <a:txBody>
                    <a:bodyPr/>
                    <a:lstStyle/>
                    <a:p>
                      <a:pPr fontAlgn="base"/>
                      <a:endParaRPr lang="en-US" sz="2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82286" marR="82286" marT="41148" marB="41148">
                    <a:solidFill>
                      <a:schemeClr val="bg2"/>
                    </a:solidFill>
                  </a:tcPr>
                </a:tc>
                <a:extLst>
                  <a:ext uri="{0D108BD9-81ED-4DB2-BD59-A6C34878D82A}">
                    <a16:rowId xmlns:a16="http://schemas.microsoft.com/office/drawing/2014/main" val="10000"/>
                  </a:ext>
                </a:extLst>
              </a:tr>
            </a:tbl>
          </a:graphicData>
        </a:graphic>
      </p:graphicFrame>
      <p:pic>
        <p:nvPicPr>
          <p:cNvPr id="5129" name="Picture 2" descr="http://www.shikshapath.com/wp-content/uploads/2019/01/Galgotias-University.jpg">
            <a:extLst>
              <a:ext uri="{FF2B5EF4-FFF2-40B4-BE49-F238E27FC236}">
                <a16:creationId xmlns:a16="http://schemas.microsoft.com/office/drawing/2014/main" id="{B4A0492A-14D7-41F0-84F0-55458165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3014" cy="125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BBBE0BA2-0D2E-436C-BB02-4EAAA6533C34}"/>
              </a:ext>
            </a:extLst>
          </p:cNvPr>
          <p:cNvSpPr txBox="1">
            <a:spLocks/>
          </p:cNvSpPr>
          <p:nvPr/>
        </p:nvSpPr>
        <p:spPr bwMode="auto">
          <a:xfrm>
            <a:off x="1941095" y="1"/>
            <a:ext cx="10250905" cy="116967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None/>
            </a:pPr>
            <a:endParaRPr lang="en-IN" sz="2880" b="1" dirty="0">
              <a:solidFill>
                <a:schemeClr val="bg1"/>
              </a:solidFill>
              <a:latin typeface="Source Sans Pro" panose="020B0503030403020204" pitchFamily="34" charset="0"/>
            </a:endParaRPr>
          </a:p>
        </p:txBody>
      </p:sp>
      <p:sp>
        <p:nvSpPr>
          <p:cNvPr id="2" name="TextBox 1">
            <a:extLst>
              <a:ext uri="{FF2B5EF4-FFF2-40B4-BE49-F238E27FC236}">
                <a16:creationId xmlns:a16="http://schemas.microsoft.com/office/drawing/2014/main" id="{30854375-18D0-4A66-B14E-DEBD2935E0FA}"/>
              </a:ext>
            </a:extLst>
          </p:cNvPr>
          <p:cNvSpPr txBox="1"/>
          <p:nvPr/>
        </p:nvSpPr>
        <p:spPr>
          <a:xfrm>
            <a:off x="5547360" y="2882685"/>
            <a:ext cx="1097280" cy="424732"/>
          </a:xfrm>
          <a:prstGeom prst="rect">
            <a:avLst/>
          </a:prstGeom>
          <a:noFill/>
        </p:spPr>
        <p:txBody>
          <a:bodyPr wrap="square" rtlCol="0">
            <a:spAutoFit/>
          </a:bodyPr>
          <a:lstStyle/>
          <a:p>
            <a:endParaRPr lang="en-IN" sz="2160"/>
          </a:p>
        </p:txBody>
      </p:sp>
      <p:sp>
        <p:nvSpPr>
          <p:cNvPr id="8" name="Slide Number Placeholder 7">
            <a:extLst>
              <a:ext uri="{FF2B5EF4-FFF2-40B4-BE49-F238E27FC236}">
                <a16:creationId xmlns:a16="http://schemas.microsoft.com/office/drawing/2014/main" id="{D2420424-5CF7-49F4-A131-3A9929589785}"/>
              </a:ext>
            </a:extLst>
          </p:cNvPr>
          <p:cNvSpPr>
            <a:spLocks noGrp="1"/>
          </p:cNvSpPr>
          <p:nvPr>
            <p:ph type="sldNum" sz="quarter" idx="12"/>
          </p:nvPr>
        </p:nvSpPr>
        <p:spPr/>
        <p:txBody>
          <a:bodyPr/>
          <a:lstStyle/>
          <a:p>
            <a:fld id="{04F8BEA7-7643-4AA8-8D31-9D4358FA6365}" type="slidenum">
              <a:rPr lang="en-US" altLang="en-US" smtClean="0"/>
              <a:pPr/>
              <a:t>9</a:t>
            </a:fld>
            <a:endParaRPr lang="en-US" altLang="en-US"/>
          </a:p>
        </p:txBody>
      </p:sp>
      <p:sp>
        <p:nvSpPr>
          <p:cNvPr id="3" name="TextBox 2">
            <a:extLst>
              <a:ext uri="{FF2B5EF4-FFF2-40B4-BE49-F238E27FC236}">
                <a16:creationId xmlns:a16="http://schemas.microsoft.com/office/drawing/2014/main" id="{8762CAF1-00E9-4919-96D7-BCFBACE213D0}"/>
              </a:ext>
            </a:extLst>
          </p:cNvPr>
          <p:cNvSpPr txBox="1"/>
          <p:nvPr/>
        </p:nvSpPr>
        <p:spPr>
          <a:xfrm>
            <a:off x="4048370" y="3305907"/>
            <a:ext cx="4321908" cy="923330"/>
          </a:xfrm>
          <a:prstGeom prst="rect">
            <a:avLst/>
          </a:prstGeom>
          <a:noFill/>
        </p:spPr>
        <p:txBody>
          <a:bodyPr wrap="square" rtlCol="0">
            <a:spAutoFit/>
          </a:bodyPr>
          <a:lstStyle/>
          <a:p>
            <a:pPr algn="ctr"/>
            <a:r>
              <a:rPr lang="en-US" sz="5400" b="0" i="0" kern="1200" dirty="0">
                <a:solidFill>
                  <a:srgbClr val="C00000"/>
                </a:solidFill>
                <a:effectLst/>
                <a:latin typeface="Times New Roman" panose="02020603050405020304" pitchFamily="18" charset="0"/>
                <a:ea typeface="+mn-ea"/>
                <a:cs typeface="Times New Roman" panose="02020603050405020304" pitchFamily="18" charset="0"/>
              </a:rPr>
              <a:t>THANK YOU</a:t>
            </a:r>
          </a:p>
        </p:txBody>
      </p:sp>
    </p:spTree>
    <p:extLst>
      <p:ext uri="{BB962C8B-B14F-4D97-AF65-F5344CB8AC3E}">
        <p14:creationId xmlns:p14="http://schemas.microsoft.com/office/powerpoint/2010/main" val="2968428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633</Words>
  <Application>Microsoft Office PowerPoint</Application>
  <PresentationFormat>Widescreen</PresentationFormat>
  <Paragraphs>75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Bahnschrift</vt:lpstr>
      <vt:lpstr>Calibri</vt:lpstr>
      <vt:lpstr>Calibri Light</vt:lpstr>
      <vt:lpstr>Cambria Math</vt:lpstr>
      <vt:lpstr>Source Sans Pro</vt:lpstr>
      <vt:lpstr>Times New Roman</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Anshuman Singh</dc:creator>
  <cp:lastModifiedBy>Aviral Gaurav</cp:lastModifiedBy>
  <cp:revision>40</cp:revision>
  <dcterms:created xsi:type="dcterms:W3CDTF">2021-07-13T17:38:24Z</dcterms:created>
  <dcterms:modified xsi:type="dcterms:W3CDTF">2022-07-03T16:07:26Z</dcterms:modified>
</cp:coreProperties>
</file>